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>
  <p:sldMasterIdLst>
    <p:sldMasterId id="2147483648" r:id="rId1"/>
  </p:sldMasterIdLst>
  <p:notesMasterIdLst>
    <p:notesMasterId r:id="rId11"/>
  </p:notesMasterIdLst>
  <p:sldIdLst>
    <p:sldId id="266" r:id="rId2"/>
    <p:sldId id="267" r:id="rId3"/>
    <p:sldId id="274" r:id="rId4"/>
    <p:sldId id="281" r:id="rId5"/>
    <p:sldId id="645" r:id="rId6"/>
    <p:sldId id="641" r:id="rId7"/>
    <p:sldId id="644" r:id="rId8"/>
    <p:sldId id="642" r:id="rId9"/>
    <p:sldId id="643" r:id="rId10"/>
  </p:sldIdLst>
  <p:sldSz cx="12192000" cy="6858000"/>
  <p:notesSz cx="6858000" cy="9144000"/>
  <p:embeddedFontLs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Montserrat" pitchFamily="2" charset="77"/>
      <p:regular r:id="rId16"/>
    </p:embeddedFont>
    <p:embeddedFont>
      <p:font typeface="Open Sans" panose="020B0606030504020204" pitchFamily="34" charset="0"/>
      <p:regular r:id="rId17"/>
    </p:embeddedFont>
    <p:embeddedFont>
      <p:font typeface="Poppins" pitchFamily="2" charset="77"/>
      <p:regular r:id="rId18"/>
      <p:bold r:id="rId19"/>
      <p:italic r:id="rId20"/>
      <p:boldItalic r:id="rId21"/>
    </p:embeddedFont>
    <p:embeddedFont>
      <p:font typeface="Poppins ExtraBold" pitchFamily="2" charset="77"/>
      <p:bold r:id="rId22"/>
      <p:italic r:id="rId23"/>
      <p:boldItalic r:id="rId24"/>
    </p:embeddedFont>
    <p:embeddedFont>
      <p:font typeface="Poppins SemiBold" pitchFamily="2" charset="77"/>
      <p:regular r:id="rId25"/>
      <p:bold r:id="rId26"/>
      <p:italic r:id="rId27"/>
      <p:boldItalic r:id="rId28"/>
    </p:embeddedFont>
    <p:embeddedFont>
      <p:font typeface="Roboto" panose="02000000000000000000" pitchFamily="2" charset="0"/>
      <p:regular r:id="rId29"/>
      <p:bold r:id="rId30"/>
      <p:italic r:id="rId31"/>
      <p:boldItalic r:id="rId3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82828"/>
    <a:srgbClr val="E4CA0B"/>
    <a:srgbClr val="FF0000"/>
    <a:srgbClr val="FAB200"/>
    <a:srgbClr val="006D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246" autoAdjust="0"/>
    <p:restoredTop sz="94694"/>
  </p:normalViewPr>
  <p:slideViewPr>
    <p:cSldViewPr snapToGrid="0">
      <p:cViewPr varScale="1">
        <p:scale>
          <a:sx n="118" d="100"/>
          <a:sy n="118" d="100"/>
        </p:scale>
        <p:origin x="232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font" Target="fonts/font15.fntdata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font" Target="fonts/font14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29" Type="http://schemas.openxmlformats.org/officeDocument/2006/relationships/font" Target="fonts/font1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24" Type="http://schemas.openxmlformats.org/officeDocument/2006/relationships/font" Target="fonts/font13.fntdata"/><Relationship Id="rId32" Type="http://schemas.openxmlformats.org/officeDocument/2006/relationships/font" Target="fonts/font21.fntdata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28" Type="http://schemas.openxmlformats.org/officeDocument/2006/relationships/font" Target="fonts/font17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31" Type="http://schemas.openxmlformats.org/officeDocument/2006/relationships/font" Target="fonts/font2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font" Target="fonts/font16.fntdata"/><Relationship Id="rId30" Type="http://schemas.openxmlformats.org/officeDocument/2006/relationships/font" Target="fonts/font19.fntdata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EF5839-9735-4F25-8502-71A1D3CE3165}" type="datetimeFigureOut">
              <a:rPr lang="en-US" smtClean="0"/>
              <a:t>4/20/21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DD00B3-0164-4E65-9CCD-AE79114430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9087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9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887473"/>
            <a:ext cx="9144000" cy="2387600"/>
          </a:xfrm>
        </p:spPr>
        <p:txBody>
          <a:bodyPr anchor="ctr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8650" y="6195527"/>
            <a:ext cx="5585538" cy="340566"/>
          </a:xfrm>
        </p:spPr>
        <p:txBody>
          <a:bodyPr anchor="ctr" anchorCtr="0"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26350" y="620808"/>
            <a:ext cx="1275081" cy="404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2691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19295"/>
            <a:ext cx="12192000" cy="123793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4479" y="234548"/>
            <a:ext cx="11337470" cy="594127"/>
          </a:xfrm>
        </p:spPr>
        <p:txBody>
          <a:bodyPr>
            <a:normAutofit/>
          </a:bodyPr>
          <a:lstStyle>
            <a:lvl1pPr>
              <a:defRPr sz="2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54479" y="6271583"/>
            <a:ext cx="888546" cy="283737"/>
          </a:xfrm>
          <a:prstGeom prst="rect">
            <a:avLst/>
          </a:prstGeom>
        </p:spPr>
      </p:pic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628470" y="6271583"/>
            <a:ext cx="2935061" cy="365125"/>
          </a:xfrm>
        </p:spPr>
        <p:txBody>
          <a:bodyPr/>
          <a:lstStyle/>
          <a:p>
            <a:r>
              <a:rPr lang="en-US" dirty="0" err="1"/>
              <a:t>Alkira</a:t>
            </a:r>
            <a:r>
              <a:rPr lang="en-US" dirty="0"/>
              <a:t> © 2021. All rights reserved.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6603" y="6271583"/>
            <a:ext cx="459921" cy="365125"/>
          </a:xfrm>
        </p:spPr>
        <p:txBody>
          <a:bodyPr/>
          <a:lstStyle/>
          <a:p>
            <a:fld id="{DA9DFD1C-AA80-46F5-B11A-6C89C1D7E8E1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 userDrawn="1"/>
        </p:nvSpPr>
        <p:spPr>
          <a:xfrm>
            <a:off x="10296524" y="6315645"/>
            <a:ext cx="14954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solidFill>
                  <a:srgbClr val="006DF0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www.alkira.com</a:t>
            </a:r>
          </a:p>
        </p:txBody>
      </p:sp>
    </p:spTree>
    <p:extLst>
      <p:ext uri="{BB962C8B-B14F-4D97-AF65-F5344CB8AC3E}">
        <p14:creationId xmlns:p14="http://schemas.microsoft.com/office/powerpoint/2010/main" val="41509397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4479" y="6271583"/>
            <a:ext cx="888546" cy="283737"/>
          </a:xfrm>
          <a:prstGeom prst="rect">
            <a:avLst/>
          </a:prstGeom>
        </p:spPr>
      </p:pic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628470" y="6271583"/>
            <a:ext cx="2935061" cy="365125"/>
          </a:xfrm>
        </p:spPr>
        <p:txBody>
          <a:bodyPr/>
          <a:lstStyle/>
          <a:p>
            <a:r>
              <a:rPr lang="en-US" dirty="0" err="1"/>
              <a:t>Alkira</a:t>
            </a:r>
            <a:r>
              <a:rPr lang="en-US" dirty="0"/>
              <a:t> © 2021. All rights reserved.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6603" y="6271583"/>
            <a:ext cx="459921" cy="365125"/>
          </a:xfrm>
        </p:spPr>
        <p:txBody>
          <a:bodyPr/>
          <a:lstStyle/>
          <a:p>
            <a:fld id="{DA9DFD1C-AA80-46F5-B11A-6C89C1D7E8E1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 userDrawn="1"/>
        </p:nvSpPr>
        <p:spPr>
          <a:xfrm>
            <a:off x="10296524" y="6315645"/>
            <a:ext cx="14954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solidFill>
                  <a:srgbClr val="006DF0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www.alkira.com</a:t>
            </a:r>
          </a:p>
        </p:txBody>
      </p:sp>
    </p:spTree>
    <p:extLst>
      <p:ext uri="{BB962C8B-B14F-4D97-AF65-F5344CB8AC3E}">
        <p14:creationId xmlns:p14="http://schemas.microsoft.com/office/powerpoint/2010/main" val="12411063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ock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474579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98824" y="365125"/>
            <a:ext cx="6054976" cy="987425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5306786" y="1396613"/>
            <a:ext cx="6047014" cy="476402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812506" y="6271583"/>
            <a:ext cx="2566988" cy="365125"/>
          </a:xfrm>
        </p:spPr>
        <p:txBody>
          <a:bodyPr/>
          <a:lstStyle/>
          <a:p>
            <a:r>
              <a:rPr lang="en-US" dirty="0" err="1"/>
              <a:t>Alkira</a:t>
            </a:r>
            <a:r>
              <a:rPr lang="en-US" dirty="0"/>
              <a:t> © 2021. All rights reserved.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6603" y="6271583"/>
            <a:ext cx="459921" cy="365125"/>
          </a:xfrm>
        </p:spPr>
        <p:txBody>
          <a:bodyPr/>
          <a:lstStyle/>
          <a:p>
            <a:fld id="{DA9DFD1C-AA80-46F5-B11A-6C89C1D7E8E1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54479" y="6271583"/>
            <a:ext cx="888546" cy="281616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10296524" y="6315645"/>
            <a:ext cx="14954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solidFill>
                  <a:srgbClr val="006DF0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www.alkira.com</a:t>
            </a:r>
          </a:p>
        </p:txBody>
      </p:sp>
    </p:spTree>
    <p:extLst>
      <p:ext uri="{BB962C8B-B14F-4D97-AF65-F5344CB8AC3E}">
        <p14:creationId xmlns:p14="http://schemas.microsoft.com/office/powerpoint/2010/main" val="40915643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ock Layout (Oran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1DD226E-0FB3-D046-BCFC-B01E20C873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473549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98824" y="365125"/>
            <a:ext cx="6054976" cy="987425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5306786" y="1396613"/>
            <a:ext cx="6047014" cy="476402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812506" y="6271583"/>
            <a:ext cx="2566988" cy="365125"/>
          </a:xfrm>
        </p:spPr>
        <p:txBody>
          <a:bodyPr/>
          <a:lstStyle/>
          <a:p>
            <a:r>
              <a:rPr lang="en-US" dirty="0" err="1"/>
              <a:t>Alkira</a:t>
            </a:r>
            <a:r>
              <a:rPr lang="en-US" dirty="0"/>
              <a:t> © 2021. All rights reserved.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6603" y="6271583"/>
            <a:ext cx="459921" cy="365125"/>
          </a:xfrm>
        </p:spPr>
        <p:txBody>
          <a:bodyPr/>
          <a:lstStyle/>
          <a:p>
            <a:fld id="{DA9DFD1C-AA80-46F5-B11A-6C89C1D7E8E1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54479" y="6271583"/>
            <a:ext cx="888546" cy="281616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10296524" y="6315645"/>
            <a:ext cx="14954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solidFill>
                  <a:srgbClr val="006DF0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www.alkira.com</a:t>
            </a:r>
          </a:p>
        </p:txBody>
      </p:sp>
    </p:spTree>
    <p:extLst>
      <p:ext uri="{BB962C8B-B14F-4D97-AF65-F5344CB8AC3E}">
        <p14:creationId xmlns:p14="http://schemas.microsoft.com/office/powerpoint/2010/main" val="39310786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9519AC30-377A-C448-A354-6C0A025DBD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8095" y="0"/>
            <a:ext cx="12200096" cy="686255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2BAAA6E-FBAA-D840-BD5A-F4218C5D6FBB}"/>
              </a:ext>
            </a:extLst>
          </p:cNvPr>
          <p:cNvSpPr txBox="1"/>
          <p:nvPr userDrawn="1"/>
        </p:nvSpPr>
        <p:spPr>
          <a:xfrm>
            <a:off x="4332515" y="685702"/>
            <a:ext cx="35269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www.alkira.net</a:t>
            </a:r>
            <a:endParaRPr lang="en-US" sz="1600" dirty="0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B7788C9-7124-7D48-AA9D-D7DD6A4B43E9}"/>
              </a:ext>
            </a:extLst>
          </p:cNvPr>
          <p:cNvGrpSpPr/>
          <p:nvPr userDrawn="1"/>
        </p:nvGrpSpPr>
        <p:grpSpPr>
          <a:xfrm>
            <a:off x="5364757" y="5086859"/>
            <a:ext cx="1462487" cy="234950"/>
            <a:chOff x="5518187" y="5086859"/>
            <a:chExt cx="1462487" cy="234950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A3C2431E-74C2-1441-904B-2B40752A054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15728" y="5087240"/>
              <a:ext cx="215138" cy="215138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7E6F05A8-14E7-404E-8533-46428E3FCE4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43184" y="5140199"/>
              <a:ext cx="237490" cy="181610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AF4CA0E1-4FAD-EB49-8143-E35B1E543ED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51950" y="5140199"/>
              <a:ext cx="251460" cy="167640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67F58462-7C4B-D44C-861F-3BFEF30D343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18187" y="5086859"/>
              <a:ext cx="111760" cy="2235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324466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Altern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CA782556-B76B-E742-9CB6-254ED6315FB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2F87DE9-56F1-0D44-9D91-42E40BC1D028}"/>
              </a:ext>
            </a:extLst>
          </p:cNvPr>
          <p:cNvSpPr txBox="1"/>
          <p:nvPr userDrawn="1"/>
        </p:nvSpPr>
        <p:spPr>
          <a:xfrm>
            <a:off x="285450" y="276617"/>
            <a:ext cx="26489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400" dirty="0" err="1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www.alkira.net</a:t>
            </a:r>
            <a:endParaRPr lang="en-US" sz="1400" dirty="0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D245DD16-627B-BF44-9EDA-7B7D97D96240}"/>
              </a:ext>
            </a:extLst>
          </p:cNvPr>
          <p:cNvGrpSpPr/>
          <p:nvPr userDrawn="1"/>
        </p:nvGrpSpPr>
        <p:grpSpPr>
          <a:xfrm>
            <a:off x="10470330" y="276617"/>
            <a:ext cx="1462487" cy="234950"/>
            <a:chOff x="10470330" y="206278"/>
            <a:chExt cx="1462487" cy="234950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ECEBAAC8-6863-294E-88E7-C52C1DDD425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67871" y="206659"/>
              <a:ext cx="215138" cy="215138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6DCA0665-A91C-554A-8615-4511D4F67D3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95327" y="259618"/>
              <a:ext cx="237490" cy="181610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FEA00E23-3A24-E045-A5D8-9FC27570104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04093" y="259618"/>
              <a:ext cx="251460" cy="167640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D56C7F01-28AF-D248-8033-FDD2948776C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70330" y="206278"/>
              <a:ext cx="111760" cy="2235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4427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(Alternate)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887473"/>
            <a:ext cx="9144000" cy="2387600"/>
          </a:xfrm>
        </p:spPr>
        <p:txBody>
          <a:bodyPr anchor="ctr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8650" y="6195527"/>
            <a:ext cx="5585538" cy="340566"/>
          </a:xfrm>
        </p:spPr>
        <p:txBody>
          <a:bodyPr anchor="ctr" anchorCtr="0"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26350" y="620808"/>
            <a:ext cx="1275081" cy="404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0657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(Alternate 2)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887473"/>
            <a:ext cx="9144000" cy="2387600"/>
          </a:xfrm>
        </p:spPr>
        <p:txBody>
          <a:bodyPr anchor="ctr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8650" y="6195527"/>
            <a:ext cx="5585538" cy="340566"/>
          </a:xfrm>
        </p:spPr>
        <p:txBody>
          <a:bodyPr anchor="ctr" anchorCtr="0"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  <a:latin typeface="Poppins SemiBold" panose="00000700000000000000" pitchFamily="2" charset="0"/>
                <a:cs typeface="Poppins SemiBold" panose="000007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26350" y="620808"/>
            <a:ext cx="1275081" cy="404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3853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-2"/>
            <a:ext cx="4114801" cy="685800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4479" y="667203"/>
            <a:ext cx="3384096" cy="5260068"/>
          </a:xfrm>
        </p:spPr>
        <p:txBody>
          <a:bodyPr anchor="t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37314" y="667203"/>
            <a:ext cx="6716486" cy="526006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628470" y="6271583"/>
            <a:ext cx="2935061" cy="365125"/>
          </a:xfrm>
        </p:spPr>
        <p:txBody>
          <a:bodyPr/>
          <a:lstStyle/>
          <a:p>
            <a:r>
              <a:rPr lang="en-US" dirty="0" err="1"/>
              <a:t>Alkira</a:t>
            </a:r>
            <a:r>
              <a:rPr lang="en-US" dirty="0"/>
              <a:t> © 2021. All rights reserved.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6603" y="6271583"/>
            <a:ext cx="459921" cy="365125"/>
          </a:xfrm>
        </p:spPr>
        <p:txBody>
          <a:bodyPr/>
          <a:lstStyle/>
          <a:p>
            <a:fld id="{DA9DFD1C-AA80-46F5-B11A-6C89C1D7E8E1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54479" y="6271583"/>
            <a:ext cx="888546" cy="281616"/>
          </a:xfrm>
          <a:prstGeom prst="rect">
            <a:avLst/>
          </a:prstGeom>
        </p:spPr>
      </p:pic>
      <p:sp>
        <p:nvSpPr>
          <p:cNvPr id="12" name="TextBox 11"/>
          <p:cNvSpPr txBox="1"/>
          <p:nvPr userDrawn="1"/>
        </p:nvSpPr>
        <p:spPr>
          <a:xfrm>
            <a:off x="10296524" y="6315645"/>
            <a:ext cx="14954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solidFill>
                  <a:srgbClr val="006DF0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www.alkira.com</a:t>
            </a:r>
          </a:p>
        </p:txBody>
      </p:sp>
    </p:spTree>
    <p:extLst>
      <p:ext uri="{BB962C8B-B14F-4D97-AF65-F5344CB8AC3E}">
        <p14:creationId xmlns:p14="http://schemas.microsoft.com/office/powerpoint/2010/main" val="23368598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(Oran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F7268CC-BD27-AB4B-935C-BA5F382F591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4116586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4479" y="667203"/>
            <a:ext cx="3384096" cy="5260068"/>
          </a:xfrm>
        </p:spPr>
        <p:txBody>
          <a:bodyPr anchor="t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37314" y="667203"/>
            <a:ext cx="6716486" cy="526006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628470" y="6271583"/>
            <a:ext cx="2935061" cy="365125"/>
          </a:xfrm>
        </p:spPr>
        <p:txBody>
          <a:bodyPr/>
          <a:lstStyle/>
          <a:p>
            <a:r>
              <a:rPr lang="en-US" dirty="0" err="1"/>
              <a:t>Alkira</a:t>
            </a:r>
            <a:r>
              <a:rPr lang="en-US" dirty="0"/>
              <a:t> © 2021. All rights reserved.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6603" y="6271583"/>
            <a:ext cx="459921" cy="365125"/>
          </a:xfrm>
        </p:spPr>
        <p:txBody>
          <a:bodyPr/>
          <a:lstStyle/>
          <a:p>
            <a:fld id="{DA9DFD1C-AA80-46F5-B11A-6C89C1D7E8E1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54479" y="6271583"/>
            <a:ext cx="888546" cy="281616"/>
          </a:xfrm>
          <a:prstGeom prst="rect">
            <a:avLst/>
          </a:prstGeom>
        </p:spPr>
      </p:pic>
      <p:sp>
        <p:nvSpPr>
          <p:cNvPr id="12" name="TextBox 11"/>
          <p:cNvSpPr txBox="1"/>
          <p:nvPr userDrawn="1"/>
        </p:nvSpPr>
        <p:spPr>
          <a:xfrm>
            <a:off x="10296524" y="6315645"/>
            <a:ext cx="14954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solidFill>
                  <a:srgbClr val="006DF0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www.alkira.com</a:t>
            </a:r>
          </a:p>
        </p:txBody>
      </p:sp>
    </p:spTree>
    <p:extLst>
      <p:ext uri="{BB962C8B-B14F-4D97-AF65-F5344CB8AC3E}">
        <p14:creationId xmlns:p14="http://schemas.microsoft.com/office/powerpoint/2010/main" val="30694701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and Half Altern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4479" y="6271583"/>
            <a:ext cx="888546" cy="28373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097905" y="0"/>
            <a:ext cx="6103620" cy="686741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48450" y="365125"/>
            <a:ext cx="4705350" cy="1425575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6648450" y="1924049"/>
            <a:ext cx="4705350" cy="4236585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10296524" y="6315645"/>
            <a:ext cx="14954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solidFill>
                  <a:schemeClr val="bg1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www.alkira.com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6603" y="6271583"/>
            <a:ext cx="459921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A9DFD1C-AA80-46F5-B11A-6C89C1D7E8E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65353" y="6271583"/>
            <a:ext cx="2935061" cy="365125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 err="1"/>
              <a:t>Alkira</a:t>
            </a:r>
            <a:r>
              <a:rPr lang="en-US" dirty="0"/>
              <a:t> © 2021.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338714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and Half Alternate (Orange)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A57F8D9D-F336-8B4D-BA28-B35540D9CC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96000" y="0"/>
            <a:ext cx="6098977" cy="68580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54479" y="6271583"/>
            <a:ext cx="888546" cy="28373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48450" y="365125"/>
            <a:ext cx="4705350" cy="1425575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6648450" y="1924049"/>
            <a:ext cx="4705350" cy="4236585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20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10296524" y="6315645"/>
            <a:ext cx="14954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solidFill>
                  <a:schemeClr val="bg1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www.alkira.com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6603" y="6271583"/>
            <a:ext cx="459921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A9DFD1C-AA80-46F5-B11A-6C89C1D7E8E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65353" y="6271583"/>
            <a:ext cx="2935061" cy="365125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 err="1"/>
              <a:t>Alkira</a:t>
            </a:r>
            <a:r>
              <a:rPr lang="en-US" dirty="0"/>
              <a:t> © 2021.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758594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Heav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19295"/>
            <a:ext cx="12192000" cy="123793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4479" y="234548"/>
            <a:ext cx="11337470" cy="594127"/>
          </a:xfrm>
        </p:spPr>
        <p:txBody>
          <a:bodyPr>
            <a:normAutofit/>
          </a:bodyPr>
          <a:lstStyle>
            <a:lvl1pPr>
              <a:defRPr sz="2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54479" y="6271583"/>
            <a:ext cx="888546" cy="283737"/>
          </a:xfrm>
          <a:prstGeom prst="rect">
            <a:avLst/>
          </a:prstGeom>
        </p:spPr>
      </p:pic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628470" y="6271583"/>
            <a:ext cx="2935061" cy="365125"/>
          </a:xfrm>
        </p:spPr>
        <p:txBody>
          <a:bodyPr/>
          <a:lstStyle/>
          <a:p>
            <a:r>
              <a:rPr lang="en-US" dirty="0" err="1"/>
              <a:t>Alkira</a:t>
            </a:r>
            <a:r>
              <a:rPr lang="en-US" dirty="0"/>
              <a:t> © 2021. All rights reserved.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6603" y="6271583"/>
            <a:ext cx="459921" cy="365125"/>
          </a:xfrm>
        </p:spPr>
        <p:txBody>
          <a:bodyPr/>
          <a:lstStyle/>
          <a:p>
            <a:fld id="{DA9DFD1C-AA80-46F5-B11A-6C89C1D7E8E1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 userDrawn="1"/>
        </p:nvSpPr>
        <p:spPr>
          <a:xfrm>
            <a:off x="10296524" y="6315645"/>
            <a:ext cx="14954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solidFill>
                  <a:srgbClr val="006DF0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www.alkira.com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454479" y="1218642"/>
            <a:ext cx="11337470" cy="47070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688852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Heavy (Oran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88E7DA7-1FB1-9541-9C2B-75384245E63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123169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4479" y="234548"/>
            <a:ext cx="11337470" cy="594127"/>
          </a:xfrm>
        </p:spPr>
        <p:txBody>
          <a:bodyPr>
            <a:normAutofit/>
          </a:bodyPr>
          <a:lstStyle>
            <a:lvl1pPr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54479" y="6271583"/>
            <a:ext cx="888546" cy="283737"/>
          </a:xfrm>
          <a:prstGeom prst="rect">
            <a:avLst/>
          </a:prstGeom>
        </p:spPr>
      </p:pic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628470" y="6271583"/>
            <a:ext cx="2935061" cy="365125"/>
          </a:xfrm>
        </p:spPr>
        <p:txBody>
          <a:bodyPr/>
          <a:lstStyle/>
          <a:p>
            <a:r>
              <a:rPr lang="en-US" dirty="0" err="1"/>
              <a:t>Alkira</a:t>
            </a:r>
            <a:r>
              <a:rPr lang="en-US" dirty="0"/>
              <a:t> © 2021. All rights reserved.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6603" y="6271583"/>
            <a:ext cx="459921" cy="365125"/>
          </a:xfrm>
        </p:spPr>
        <p:txBody>
          <a:bodyPr/>
          <a:lstStyle/>
          <a:p>
            <a:fld id="{DA9DFD1C-AA80-46F5-B11A-6C89C1D7E8E1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 userDrawn="1"/>
        </p:nvSpPr>
        <p:spPr>
          <a:xfrm>
            <a:off x="10296524" y="6315645"/>
            <a:ext cx="14954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solidFill>
                  <a:srgbClr val="006DF0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www.alkira.com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454479" y="1218642"/>
            <a:ext cx="11337470" cy="47070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861420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err="1"/>
              <a:t>Alkira</a:t>
            </a:r>
            <a:r>
              <a:rPr lang="en-US" dirty="0"/>
              <a:t> © 2021. All rights reserved.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9DFD1C-AA80-46F5-B11A-6C89C1D7E8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305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4" r:id="rId2"/>
    <p:sldLayoutId id="2147483668" r:id="rId3"/>
    <p:sldLayoutId id="2147483650" r:id="rId4"/>
    <p:sldLayoutId id="2147483667" r:id="rId5"/>
    <p:sldLayoutId id="2147483660" r:id="rId6"/>
    <p:sldLayoutId id="2147483665" r:id="rId7"/>
    <p:sldLayoutId id="2147483669" r:id="rId8"/>
    <p:sldLayoutId id="2147483663" r:id="rId9"/>
    <p:sldLayoutId id="2147483671" r:id="rId10"/>
    <p:sldLayoutId id="2147483672" r:id="rId11"/>
    <p:sldLayoutId id="2147483662" r:id="rId12"/>
    <p:sldLayoutId id="2147483666" r:id="rId13"/>
    <p:sldLayoutId id="2147483673" r:id="rId14"/>
    <p:sldLayoutId id="2147483674" r:id="rId15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emf"/><Relationship Id="rId13" Type="http://schemas.openxmlformats.org/officeDocument/2006/relationships/image" Target="../media/image31.emf"/><Relationship Id="rId18" Type="http://schemas.openxmlformats.org/officeDocument/2006/relationships/image" Target="../media/image36.emf"/><Relationship Id="rId3" Type="http://schemas.openxmlformats.org/officeDocument/2006/relationships/image" Target="../media/image21.emf"/><Relationship Id="rId21" Type="http://schemas.openxmlformats.org/officeDocument/2006/relationships/image" Target="../media/image39.png"/><Relationship Id="rId7" Type="http://schemas.openxmlformats.org/officeDocument/2006/relationships/image" Target="../media/image25.emf"/><Relationship Id="rId12" Type="http://schemas.openxmlformats.org/officeDocument/2006/relationships/image" Target="../media/image30.emf"/><Relationship Id="rId17" Type="http://schemas.openxmlformats.org/officeDocument/2006/relationships/image" Target="../media/image35.emf"/><Relationship Id="rId2" Type="http://schemas.openxmlformats.org/officeDocument/2006/relationships/image" Target="../media/image20.emf"/><Relationship Id="rId16" Type="http://schemas.openxmlformats.org/officeDocument/2006/relationships/image" Target="../media/image34.emf"/><Relationship Id="rId20" Type="http://schemas.openxmlformats.org/officeDocument/2006/relationships/image" Target="../media/image38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4.emf"/><Relationship Id="rId11" Type="http://schemas.openxmlformats.org/officeDocument/2006/relationships/image" Target="../media/image29.emf"/><Relationship Id="rId24" Type="http://schemas.openxmlformats.org/officeDocument/2006/relationships/image" Target="../media/image42.png"/><Relationship Id="rId5" Type="http://schemas.openxmlformats.org/officeDocument/2006/relationships/image" Target="../media/image23.emf"/><Relationship Id="rId15" Type="http://schemas.openxmlformats.org/officeDocument/2006/relationships/image" Target="../media/image33.emf"/><Relationship Id="rId23" Type="http://schemas.openxmlformats.org/officeDocument/2006/relationships/image" Target="../media/image41.png"/><Relationship Id="rId10" Type="http://schemas.openxmlformats.org/officeDocument/2006/relationships/image" Target="../media/image28.emf"/><Relationship Id="rId19" Type="http://schemas.openxmlformats.org/officeDocument/2006/relationships/image" Target="../media/image37.emf"/><Relationship Id="rId4" Type="http://schemas.openxmlformats.org/officeDocument/2006/relationships/image" Target="../media/image22.emf"/><Relationship Id="rId9" Type="http://schemas.openxmlformats.org/officeDocument/2006/relationships/image" Target="../media/image27.emf"/><Relationship Id="rId14" Type="http://schemas.openxmlformats.org/officeDocument/2006/relationships/image" Target="../media/image32.emf"/><Relationship Id="rId22" Type="http://schemas.openxmlformats.org/officeDocument/2006/relationships/image" Target="../media/image4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emf"/><Relationship Id="rId13" Type="http://schemas.openxmlformats.org/officeDocument/2006/relationships/image" Target="../media/image54.emf"/><Relationship Id="rId18" Type="http://schemas.openxmlformats.org/officeDocument/2006/relationships/image" Target="../media/image59.emf"/><Relationship Id="rId3" Type="http://schemas.openxmlformats.org/officeDocument/2006/relationships/image" Target="../media/image44.emf"/><Relationship Id="rId21" Type="http://schemas.openxmlformats.org/officeDocument/2006/relationships/image" Target="../media/image62.png"/><Relationship Id="rId7" Type="http://schemas.openxmlformats.org/officeDocument/2006/relationships/image" Target="../media/image48.emf"/><Relationship Id="rId12" Type="http://schemas.openxmlformats.org/officeDocument/2006/relationships/image" Target="../media/image53.emf"/><Relationship Id="rId17" Type="http://schemas.openxmlformats.org/officeDocument/2006/relationships/image" Target="../media/image58.emf"/><Relationship Id="rId2" Type="http://schemas.openxmlformats.org/officeDocument/2006/relationships/image" Target="../media/image43.emf"/><Relationship Id="rId16" Type="http://schemas.openxmlformats.org/officeDocument/2006/relationships/image" Target="../media/image57.emf"/><Relationship Id="rId20" Type="http://schemas.openxmlformats.org/officeDocument/2006/relationships/image" Target="../media/image61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47.emf"/><Relationship Id="rId11" Type="http://schemas.openxmlformats.org/officeDocument/2006/relationships/image" Target="../media/image52.emf"/><Relationship Id="rId5" Type="http://schemas.openxmlformats.org/officeDocument/2006/relationships/image" Target="../media/image46.emf"/><Relationship Id="rId15" Type="http://schemas.openxmlformats.org/officeDocument/2006/relationships/image" Target="../media/image56.emf"/><Relationship Id="rId10" Type="http://schemas.openxmlformats.org/officeDocument/2006/relationships/image" Target="../media/image51.emf"/><Relationship Id="rId19" Type="http://schemas.openxmlformats.org/officeDocument/2006/relationships/image" Target="../media/image60.emf"/><Relationship Id="rId4" Type="http://schemas.openxmlformats.org/officeDocument/2006/relationships/image" Target="../media/image45.emf"/><Relationship Id="rId9" Type="http://schemas.openxmlformats.org/officeDocument/2006/relationships/image" Target="../media/image50.emf"/><Relationship Id="rId14" Type="http://schemas.openxmlformats.org/officeDocument/2006/relationships/image" Target="../media/image55.e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emf"/><Relationship Id="rId13" Type="http://schemas.openxmlformats.org/officeDocument/2006/relationships/image" Target="../media/image74.emf"/><Relationship Id="rId3" Type="http://schemas.openxmlformats.org/officeDocument/2006/relationships/image" Target="../media/image64.emf"/><Relationship Id="rId7" Type="http://schemas.openxmlformats.org/officeDocument/2006/relationships/image" Target="../media/image68.emf"/><Relationship Id="rId12" Type="http://schemas.openxmlformats.org/officeDocument/2006/relationships/image" Target="../media/image73.emf"/><Relationship Id="rId17" Type="http://schemas.openxmlformats.org/officeDocument/2006/relationships/image" Target="../media/image78.png"/><Relationship Id="rId2" Type="http://schemas.openxmlformats.org/officeDocument/2006/relationships/image" Target="../media/image63.emf"/><Relationship Id="rId16" Type="http://schemas.openxmlformats.org/officeDocument/2006/relationships/image" Target="../media/image77.tiff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67.emf"/><Relationship Id="rId11" Type="http://schemas.openxmlformats.org/officeDocument/2006/relationships/image" Target="../media/image72.emf"/><Relationship Id="rId5" Type="http://schemas.openxmlformats.org/officeDocument/2006/relationships/image" Target="../media/image66.emf"/><Relationship Id="rId15" Type="http://schemas.openxmlformats.org/officeDocument/2006/relationships/image" Target="../media/image76.tiff"/><Relationship Id="rId10" Type="http://schemas.openxmlformats.org/officeDocument/2006/relationships/image" Target="../media/image71.emf"/><Relationship Id="rId4" Type="http://schemas.openxmlformats.org/officeDocument/2006/relationships/image" Target="../media/image65.emf"/><Relationship Id="rId9" Type="http://schemas.openxmlformats.org/officeDocument/2006/relationships/image" Target="../media/image70.emf"/><Relationship Id="rId14" Type="http://schemas.openxmlformats.org/officeDocument/2006/relationships/image" Target="../media/image75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emf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82.png"/><Relationship Id="rId4" Type="http://schemas.openxmlformats.org/officeDocument/2006/relationships/image" Target="../media/image81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86.png"/><Relationship Id="rId4" Type="http://schemas.openxmlformats.org/officeDocument/2006/relationships/image" Target="../media/image8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emf"/><Relationship Id="rId13" Type="http://schemas.openxmlformats.org/officeDocument/2006/relationships/image" Target="../media/image98.emf"/><Relationship Id="rId3" Type="http://schemas.openxmlformats.org/officeDocument/2006/relationships/image" Target="../media/image88.emf"/><Relationship Id="rId7" Type="http://schemas.openxmlformats.org/officeDocument/2006/relationships/image" Target="../media/image92.emf"/><Relationship Id="rId12" Type="http://schemas.openxmlformats.org/officeDocument/2006/relationships/image" Target="../media/image97.emf"/><Relationship Id="rId2" Type="http://schemas.openxmlformats.org/officeDocument/2006/relationships/image" Target="../media/image87.emf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91.emf"/><Relationship Id="rId11" Type="http://schemas.openxmlformats.org/officeDocument/2006/relationships/image" Target="../media/image96.png"/><Relationship Id="rId5" Type="http://schemas.openxmlformats.org/officeDocument/2006/relationships/image" Target="../media/image90.emf"/><Relationship Id="rId15" Type="http://schemas.openxmlformats.org/officeDocument/2006/relationships/image" Target="../media/image100.tiff"/><Relationship Id="rId10" Type="http://schemas.openxmlformats.org/officeDocument/2006/relationships/image" Target="../media/image95.emf"/><Relationship Id="rId4" Type="http://schemas.openxmlformats.org/officeDocument/2006/relationships/image" Target="../media/image89.tiff"/><Relationship Id="rId9" Type="http://schemas.openxmlformats.org/officeDocument/2006/relationships/image" Target="../media/image94.emf"/><Relationship Id="rId14" Type="http://schemas.openxmlformats.org/officeDocument/2006/relationships/image" Target="../media/image99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emf"/><Relationship Id="rId3" Type="http://schemas.openxmlformats.org/officeDocument/2006/relationships/image" Target="../media/image102.emf"/><Relationship Id="rId7" Type="http://schemas.openxmlformats.org/officeDocument/2006/relationships/image" Target="../media/image104.emf"/><Relationship Id="rId2" Type="http://schemas.openxmlformats.org/officeDocument/2006/relationships/image" Target="../media/image101.tiff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03.tiff"/><Relationship Id="rId5" Type="http://schemas.openxmlformats.org/officeDocument/2006/relationships/image" Target="../media/image99.emf"/><Relationship Id="rId4" Type="http://schemas.openxmlformats.org/officeDocument/2006/relationships/image" Target="../media/image98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2.emf"/><Relationship Id="rId3" Type="http://schemas.openxmlformats.org/officeDocument/2006/relationships/image" Target="../media/image107.emf"/><Relationship Id="rId7" Type="http://schemas.openxmlformats.org/officeDocument/2006/relationships/image" Target="../media/image111.tiff"/><Relationship Id="rId2" Type="http://schemas.openxmlformats.org/officeDocument/2006/relationships/image" Target="../media/image106.tiff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10.tiff"/><Relationship Id="rId5" Type="http://schemas.openxmlformats.org/officeDocument/2006/relationships/image" Target="../media/image109.tiff"/><Relationship Id="rId10" Type="http://schemas.openxmlformats.org/officeDocument/2006/relationships/image" Target="../media/image114.emf"/><Relationship Id="rId4" Type="http://schemas.openxmlformats.org/officeDocument/2006/relationships/image" Target="../media/image108.tiff"/><Relationship Id="rId9" Type="http://schemas.openxmlformats.org/officeDocument/2006/relationships/image" Target="../media/image113.e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1.tiff"/><Relationship Id="rId3" Type="http://schemas.openxmlformats.org/officeDocument/2006/relationships/image" Target="../media/image116.png"/><Relationship Id="rId7" Type="http://schemas.openxmlformats.org/officeDocument/2006/relationships/image" Target="../media/image120.png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19.png"/><Relationship Id="rId5" Type="http://schemas.openxmlformats.org/officeDocument/2006/relationships/image" Target="../media/image118.png"/><Relationship Id="rId4" Type="http://schemas.openxmlformats.org/officeDocument/2006/relationships/image" Target="../media/image1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Icons</a:t>
            </a:r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/>
              <a:t>Alkira</a:t>
            </a:r>
            <a:r>
              <a:rPr lang="en-US" dirty="0"/>
              <a:t> © 2021. All rights reserved.</a:t>
            </a: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DFD1C-AA80-46F5-B11A-6C89C1D7E8E1}" type="slidenum">
              <a:rPr lang="en-US" smtClean="0"/>
              <a:pPr/>
              <a:t>1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24A3948-21AF-0545-B0EA-5C9B7EACE7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99" y="1301658"/>
            <a:ext cx="587726" cy="39558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F7E1CD0-F52A-0D40-BE82-F857900835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133" y="2026619"/>
            <a:ext cx="468657" cy="42556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07A37E6-65B9-414F-BC9E-5646E65FA8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3187" y="2781557"/>
            <a:ext cx="524548" cy="56157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95306C0-5237-FB4E-B2E9-E3502A8BD4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0252" y="4109268"/>
            <a:ext cx="639868" cy="43068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304D860-F2C8-2D4D-AAFA-FD338E3AD5D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1085" y="5696799"/>
            <a:ext cx="646499" cy="435144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16B69FC5-BE44-5340-B477-0968E2E9848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81567" y="2008732"/>
            <a:ext cx="646499" cy="435144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916EB3BF-3D44-174C-9A42-AEE5CE26DF87}"/>
              </a:ext>
            </a:extLst>
          </p:cNvPr>
          <p:cNvSpPr txBox="1"/>
          <p:nvPr/>
        </p:nvSpPr>
        <p:spPr>
          <a:xfrm>
            <a:off x="1380719" y="1355991"/>
            <a:ext cx="26148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/>
              <a:t>Alkira</a:t>
            </a:r>
            <a:r>
              <a:rPr lang="en-US" sz="1200" dirty="0"/>
              <a:t> Cloud Services Exchange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FD14A8D-4F66-8C4B-931B-28234DE37A74}"/>
              </a:ext>
            </a:extLst>
          </p:cNvPr>
          <p:cNvSpPr txBox="1"/>
          <p:nvPr/>
        </p:nvSpPr>
        <p:spPr>
          <a:xfrm>
            <a:off x="1380719" y="2134400"/>
            <a:ext cx="25401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" sz="1200" dirty="0" err="1"/>
              <a:t>Alkira</a:t>
            </a:r>
            <a:r>
              <a:rPr lang="fr" sz="1200" dirty="0"/>
              <a:t> Cloud Services Exchange UI</a:t>
            </a:r>
            <a:endParaRPr lang="en-US" sz="12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D35F0F9-D7DE-6A46-86E7-686435B1E52B}"/>
              </a:ext>
            </a:extLst>
          </p:cNvPr>
          <p:cNvSpPr txBox="1"/>
          <p:nvPr/>
        </p:nvSpPr>
        <p:spPr>
          <a:xfrm>
            <a:off x="1380719" y="2912809"/>
            <a:ext cx="20992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/>
              <a:t>Alkira</a:t>
            </a:r>
            <a:r>
              <a:rPr lang="en-US" sz="1200" dirty="0"/>
              <a:t> Cloud Exchange Point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5F32983-5416-BA43-B078-E6DFF5C052B4}"/>
              </a:ext>
            </a:extLst>
          </p:cNvPr>
          <p:cNvSpPr txBox="1"/>
          <p:nvPr/>
        </p:nvSpPr>
        <p:spPr>
          <a:xfrm>
            <a:off x="1359371" y="4186108"/>
            <a:ext cx="20992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AWS Cloud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642DF56-ABC4-514E-8130-F53B0C874F8C}"/>
              </a:ext>
            </a:extLst>
          </p:cNvPr>
          <p:cNvSpPr txBox="1"/>
          <p:nvPr/>
        </p:nvSpPr>
        <p:spPr>
          <a:xfrm>
            <a:off x="5470358" y="1371231"/>
            <a:ext cx="2093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GCP VPC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43305D8-15BE-0347-B520-2B48C70BB4BA}"/>
              </a:ext>
            </a:extLst>
          </p:cNvPr>
          <p:cNvSpPr txBox="1"/>
          <p:nvPr/>
        </p:nvSpPr>
        <p:spPr>
          <a:xfrm>
            <a:off x="5470358" y="2134399"/>
            <a:ext cx="2093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Microsoft Azure Cloud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78B74B3-8477-8D4F-A5A1-27DAD4C2B6F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1085" y="4864206"/>
            <a:ext cx="782054" cy="50833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EDE08BB-BBE4-B740-B0A7-1D488D70666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581567" y="1263428"/>
            <a:ext cx="710958" cy="462123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C3DD41DC-3415-6C46-BBD7-89EE70BD50E5}"/>
              </a:ext>
            </a:extLst>
          </p:cNvPr>
          <p:cNvSpPr txBox="1"/>
          <p:nvPr/>
        </p:nvSpPr>
        <p:spPr>
          <a:xfrm>
            <a:off x="1359371" y="4951421"/>
            <a:ext cx="20992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AWS VPC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9D612CE-8ED3-0F45-9FD1-6CD9140E9AB4}"/>
              </a:ext>
            </a:extLst>
          </p:cNvPr>
          <p:cNvSpPr txBox="1"/>
          <p:nvPr/>
        </p:nvSpPr>
        <p:spPr>
          <a:xfrm>
            <a:off x="1359371" y="5816125"/>
            <a:ext cx="20992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GCP Cloud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C13A42A-6B9A-7243-9E9C-1F5BB98D7D8D}"/>
              </a:ext>
            </a:extLst>
          </p:cNvPr>
          <p:cNvSpPr txBox="1"/>
          <p:nvPr/>
        </p:nvSpPr>
        <p:spPr>
          <a:xfrm>
            <a:off x="5497572" y="2912809"/>
            <a:ext cx="17298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Microsoft Azure VNET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27F3678-EF38-374A-A8A0-F01E0C44E92A}"/>
              </a:ext>
            </a:extLst>
          </p:cNvPr>
          <p:cNvSpPr txBox="1"/>
          <p:nvPr/>
        </p:nvSpPr>
        <p:spPr>
          <a:xfrm>
            <a:off x="5497571" y="3748687"/>
            <a:ext cx="17298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/>
              <a:t>Saas</a:t>
            </a:r>
            <a:r>
              <a:rPr lang="en-US" sz="1200" dirty="0"/>
              <a:t> Applications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1CA856F-5967-544C-A48E-96179F4E826B}"/>
              </a:ext>
            </a:extLst>
          </p:cNvPr>
          <p:cNvSpPr txBox="1"/>
          <p:nvPr/>
        </p:nvSpPr>
        <p:spPr>
          <a:xfrm>
            <a:off x="5497571" y="4514000"/>
            <a:ext cx="17298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Internet Applications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22D7BA6-6F33-FD43-B900-E379EBE9A74B}"/>
              </a:ext>
            </a:extLst>
          </p:cNvPr>
          <p:cNvSpPr txBox="1"/>
          <p:nvPr/>
        </p:nvSpPr>
        <p:spPr>
          <a:xfrm>
            <a:off x="5497571" y="5378704"/>
            <a:ext cx="17298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Internet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66DA6DB-5961-DA4D-95E7-360807BEF28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546019" y="2781557"/>
            <a:ext cx="782054" cy="50833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0097C72-7B4E-AF40-BA08-6C179ABAE77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609916" y="3627573"/>
            <a:ext cx="566988" cy="50833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45DC794-DF3D-1F4F-B2D1-5848C446A844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621322" y="4386132"/>
            <a:ext cx="566988" cy="50833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72A47E8-B458-3B48-BD78-1FF9D72BA6B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621322" y="5178961"/>
            <a:ext cx="566337" cy="595013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73A44322-C442-0E4E-8ED3-DC7765C5F1FB}"/>
              </a:ext>
            </a:extLst>
          </p:cNvPr>
          <p:cNvSpPr txBox="1"/>
          <p:nvPr/>
        </p:nvSpPr>
        <p:spPr>
          <a:xfrm>
            <a:off x="10530313" y="1349770"/>
            <a:ext cx="14725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Public Clouds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04D08A8E-8855-EF42-B9C1-4B3507744023}"/>
              </a:ext>
            </a:extLst>
          </p:cNvPr>
          <p:cNvSpPr txBox="1"/>
          <p:nvPr/>
        </p:nvSpPr>
        <p:spPr>
          <a:xfrm>
            <a:off x="10530313" y="2112938"/>
            <a:ext cx="149482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Remote Branch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FC91D939-C615-E043-992B-A3F74D30AC8B}"/>
              </a:ext>
            </a:extLst>
          </p:cNvPr>
          <p:cNvSpPr txBox="1"/>
          <p:nvPr/>
        </p:nvSpPr>
        <p:spPr>
          <a:xfrm>
            <a:off x="10557528" y="2891348"/>
            <a:ext cx="991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Campus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C50FC208-112C-4148-A2E7-86132212D835}"/>
              </a:ext>
            </a:extLst>
          </p:cNvPr>
          <p:cNvSpPr txBox="1"/>
          <p:nvPr/>
        </p:nvSpPr>
        <p:spPr>
          <a:xfrm>
            <a:off x="10557527" y="3727226"/>
            <a:ext cx="11358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Data Center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156D6E53-70A9-BC43-96E8-3BB0AA64AA26}"/>
              </a:ext>
            </a:extLst>
          </p:cNvPr>
          <p:cNvSpPr txBox="1"/>
          <p:nvPr/>
        </p:nvSpPr>
        <p:spPr>
          <a:xfrm>
            <a:off x="10557527" y="4492539"/>
            <a:ext cx="14452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Cloud Data Center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56CEC6D5-7912-1944-BFF5-C51DD515667D}"/>
              </a:ext>
            </a:extLst>
          </p:cNvPr>
          <p:cNvSpPr txBox="1"/>
          <p:nvPr/>
        </p:nvSpPr>
        <p:spPr>
          <a:xfrm>
            <a:off x="10557526" y="5357243"/>
            <a:ext cx="12344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Colocation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C7C960D9-9CDD-EA40-85B1-39DA6204715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622005" y="1263428"/>
            <a:ext cx="775535" cy="44968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896F82FB-B156-B546-B92B-45CCAD00ABBA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9658500" y="2014866"/>
            <a:ext cx="702544" cy="47314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5E3FE67-C9C3-F94A-9869-073E6B487B4C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9820324" y="2709118"/>
            <a:ext cx="436646" cy="508335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6DE9174E-F4F1-DC4E-8D2E-E39904E8659C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9642802" y="3560459"/>
            <a:ext cx="677779" cy="482266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E8361636-B944-3641-8219-C1E247514B9F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9604752" y="4299529"/>
            <a:ext cx="795086" cy="580023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97F21862-A3C5-F848-A5FF-2F28212AD5C5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9723019" y="5159456"/>
            <a:ext cx="573505" cy="593057"/>
          </a:xfrm>
          <a:prstGeom prst="rect">
            <a:avLst/>
          </a:prstGeom>
        </p:spPr>
      </p:pic>
      <p:pic>
        <p:nvPicPr>
          <p:cNvPr id="23" name="Picture 22" descr="A close up of a sign&#10;&#10;Description automatically generated">
            <a:extLst>
              <a:ext uri="{FF2B5EF4-FFF2-40B4-BE49-F238E27FC236}">
                <a16:creationId xmlns:a16="http://schemas.microsoft.com/office/drawing/2014/main" id="{786107B5-D880-F94E-9EC0-EBF7DD63D743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161" y="3413375"/>
            <a:ext cx="500164" cy="589479"/>
          </a:xfrm>
          <a:prstGeom prst="rect">
            <a:avLst/>
          </a:prstGeom>
        </p:spPr>
      </p:pic>
      <p:pic>
        <p:nvPicPr>
          <p:cNvPr id="25" name="Picture 24" descr="A close up of a sign&#10;&#10;Description automatically generated">
            <a:extLst>
              <a:ext uri="{FF2B5EF4-FFF2-40B4-BE49-F238E27FC236}">
                <a16:creationId xmlns:a16="http://schemas.microsoft.com/office/drawing/2014/main" id="{5769D2F8-B735-6849-B79F-EA1C9631837E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648" y="3443625"/>
            <a:ext cx="500164" cy="589478"/>
          </a:xfrm>
          <a:prstGeom prst="rect">
            <a:avLst/>
          </a:prstGeom>
        </p:spPr>
      </p:pic>
      <p:pic>
        <p:nvPicPr>
          <p:cNvPr id="33" name="Picture 32" descr="A close up of a sign&#10;&#10;Description automatically generated">
            <a:extLst>
              <a:ext uri="{FF2B5EF4-FFF2-40B4-BE49-F238E27FC236}">
                <a16:creationId xmlns:a16="http://schemas.microsoft.com/office/drawing/2014/main" id="{06116275-A12F-9944-8DF8-D3EDDDA943FD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84" y="3413375"/>
            <a:ext cx="541249" cy="589479"/>
          </a:xfrm>
          <a:prstGeom prst="rect">
            <a:avLst/>
          </a:prstGeom>
        </p:spPr>
      </p:pic>
      <p:sp>
        <p:nvSpPr>
          <p:cNvPr id="48" name="TextBox 47">
            <a:extLst>
              <a:ext uri="{FF2B5EF4-FFF2-40B4-BE49-F238E27FC236}">
                <a16:creationId xmlns:a16="http://schemas.microsoft.com/office/drawing/2014/main" id="{6097E7F2-F6DF-7641-8E95-17D86D9405CE}"/>
              </a:ext>
            </a:extLst>
          </p:cNvPr>
          <p:cNvSpPr txBox="1"/>
          <p:nvPr/>
        </p:nvSpPr>
        <p:spPr>
          <a:xfrm>
            <a:off x="1893297" y="3639013"/>
            <a:ext cx="15653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/>
              <a:t>Alkira</a:t>
            </a:r>
            <a:r>
              <a:rPr lang="en-US" sz="1200" dirty="0"/>
              <a:t> </a:t>
            </a:r>
            <a:r>
              <a:rPr lang="en-US" sz="1200" dirty="0" err="1"/>
              <a:t>CXP+Scurity</a:t>
            </a:r>
            <a:endParaRPr lang="en-US" sz="1200" dirty="0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03A654F2-9F90-DE47-8787-07891FBBFEC5}"/>
              </a:ext>
            </a:extLst>
          </p:cNvPr>
          <p:cNvSpPr txBox="1"/>
          <p:nvPr/>
        </p:nvSpPr>
        <p:spPr>
          <a:xfrm>
            <a:off x="8041631" y="2132240"/>
            <a:ext cx="11387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Oracle Cloud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144958F8-BF7D-1F41-A60C-AE72162A8266}"/>
              </a:ext>
            </a:extLst>
          </p:cNvPr>
          <p:cNvSpPr txBox="1"/>
          <p:nvPr/>
        </p:nvSpPr>
        <p:spPr>
          <a:xfrm>
            <a:off x="8041631" y="1371230"/>
            <a:ext cx="11387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Oracle VCN</a:t>
            </a:r>
          </a:p>
        </p:txBody>
      </p:sp>
      <p:pic>
        <p:nvPicPr>
          <p:cNvPr id="24" name="Picture 23" descr="Icon&#10;&#10;Description automatically generated">
            <a:extLst>
              <a:ext uri="{FF2B5EF4-FFF2-40B4-BE49-F238E27FC236}">
                <a16:creationId xmlns:a16="http://schemas.microsoft.com/office/drawing/2014/main" id="{92EB271C-B11D-AF44-9424-961FA9F4D240}"/>
              </a:ext>
            </a:extLst>
          </p:cNvPr>
          <p:cNvPicPr>
            <a:picLocks noChangeAspect="1"/>
          </p:cNvPicPr>
          <p:nvPr/>
        </p:nvPicPr>
        <p:blipFill rotWithShape="1"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27" b="19772"/>
          <a:stretch/>
        </p:blipFill>
        <p:spPr>
          <a:xfrm>
            <a:off x="7428414" y="1972463"/>
            <a:ext cx="608772" cy="402402"/>
          </a:xfrm>
          <a:prstGeom prst="rect">
            <a:avLst/>
          </a:prstGeom>
        </p:spPr>
      </p:pic>
      <p:pic>
        <p:nvPicPr>
          <p:cNvPr id="34" name="Picture 33" descr="Logo&#10;&#10;Description automatically generated">
            <a:extLst>
              <a:ext uri="{FF2B5EF4-FFF2-40B4-BE49-F238E27FC236}">
                <a16:creationId xmlns:a16="http://schemas.microsoft.com/office/drawing/2014/main" id="{F0532948-5759-E34F-8377-D46F714050EE}"/>
              </a:ext>
            </a:extLst>
          </p:cNvPr>
          <p:cNvPicPr>
            <a:picLocks noChangeAspect="1"/>
          </p:cNvPicPr>
          <p:nvPr/>
        </p:nvPicPr>
        <p:blipFill rotWithShape="1"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20" b="16932"/>
          <a:stretch/>
        </p:blipFill>
        <p:spPr>
          <a:xfrm>
            <a:off x="7361434" y="1231874"/>
            <a:ext cx="742731" cy="462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6517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Icons</a:t>
            </a:r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/>
              <a:t>Alkira</a:t>
            </a:r>
            <a:r>
              <a:rPr lang="en-US" dirty="0"/>
              <a:t> © 2021. All rights reserved.</a:t>
            </a: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DFD1C-AA80-46F5-B11A-6C89C1D7E8E1}" type="slidenum">
              <a:rPr lang="en-US" smtClean="0"/>
              <a:t>2</a:t>
            </a:fld>
            <a:endParaRPr lang="en-US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C6D47BED-BC99-5C42-A605-5C5634B40C70}"/>
              </a:ext>
            </a:extLst>
          </p:cNvPr>
          <p:cNvSpPr txBox="1"/>
          <p:nvPr/>
        </p:nvSpPr>
        <p:spPr>
          <a:xfrm>
            <a:off x="1380719" y="1355991"/>
            <a:ext cx="26148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Cloud VPN User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C0AAF4A-7367-644D-B471-541C3EA532C6}"/>
              </a:ext>
            </a:extLst>
          </p:cNvPr>
          <p:cNvSpPr txBox="1"/>
          <p:nvPr/>
        </p:nvSpPr>
        <p:spPr>
          <a:xfrm>
            <a:off x="1380719" y="2134400"/>
            <a:ext cx="25401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Network Architect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D7FE7801-62E1-FB49-920E-EBEDF2521DD5}"/>
              </a:ext>
            </a:extLst>
          </p:cNvPr>
          <p:cNvSpPr txBox="1"/>
          <p:nvPr/>
        </p:nvSpPr>
        <p:spPr>
          <a:xfrm>
            <a:off x="1380719" y="2912809"/>
            <a:ext cx="20992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Storage Architect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CA89A50-E904-AE47-B555-9574C96BD236}"/>
              </a:ext>
            </a:extLst>
          </p:cNvPr>
          <p:cNvSpPr txBox="1"/>
          <p:nvPr/>
        </p:nvSpPr>
        <p:spPr>
          <a:xfrm>
            <a:off x="1380718" y="3748687"/>
            <a:ext cx="20992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Cloud Architect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FB20F1B-83A7-C74D-8559-6FE1F7E32276}"/>
              </a:ext>
            </a:extLst>
          </p:cNvPr>
          <p:cNvSpPr txBox="1"/>
          <p:nvPr/>
        </p:nvSpPr>
        <p:spPr>
          <a:xfrm>
            <a:off x="5470358" y="1371231"/>
            <a:ext cx="2093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Cloud Router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B6798D36-8B8F-7B45-B847-80F055BE4096}"/>
              </a:ext>
            </a:extLst>
          </p:cNvPr>
          <p:cNvSpPr txBox="1"/>
          <p:nvPr/>
        </p:nvSpPr>
        <p:spPr>
          <a:xfrm>
            <a:off x="5470358" y="2134399"/>
            <a:ext cx="2093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SD -WAN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4FD7BA53-9293-EA47-B410-348755C9997C}"/>
              </a:ext>
            </a:extLst>
          </p:cNvPr>
          <p:cNvSpPr txBox="1"/>
          <p:nvPr/>
        </p:nvSpPr>
        <p:spPr>
          <a:xfrm>
            <a:off x="1380718" y="4514000"/>
            <a:ext cx="20992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AWS Direct Connect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D16C9D75-27A7-C542-AD12-DF3845AAA850}"/>
              </a:ext>
            </a:extLst>
          </p:cNvPr>
          <p:cNvSpPr txBox="1"/>
          <p:nvPr/>
        </p:nvSpPr>
        <p:spPr>
          <a:xfrm>
            <a:off x="1380718" y="5378704"/>
            <a:ext cx="20992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Router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DF6DAEB2-A4C6-8344-8506-DD3A33664C44}"/>
              </a:ext>
            </a:extLst>
          </p:cNvPr>
          <p:cNvSpPr txBox="1"/>
          <p:nvPr/>
        </p:nvSpPr>
        <p:spPr>
          <a:xfrm>
            <a:off x="5497572" y="2912809"/>
            <a:ext cx="17298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MPLS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28302FDB-3C25-5241-85B8-5CE137C00791}"/>
              </a:ext>
            </a:extLst>
          </p:cNvPr>
          <p:cNvSpPr txBox="1"/>
          <p:nvPr/>
        </p:nvSpPr>
        <p:spPr>
          <a:xfrm>
            <a:off x="5497571" y="3748687"/>
            <a:ext cx="17298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IPsec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78DB25B-404B-A949-9FBA-640E3C3450F0}"/>
              </a:ext>
            </a:extLst>
          </p:cNvPr>
          <p:cNvSpPr txBox="1"/>
          <p:nvPr/>
        </p:nvSpPr>
        <p:spPr>
          <a:xfrm>
            <a:off x="5497571" y="4514000"/>
            <a:ext cx="17298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Cloud Connector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B8E1CC5F-CD2A-C848-9891-BC4E02AB33D1}"/>
              </a:ext>
            </a:extLst>
          </p:cNvPr>
          <p:cNvSpPr txBox="1"/>
          <p:nvPr/>
        </p:nvSpPr>
        <p:spPr>
          <a:xfrm>
            <a:off x="5497571" y="5378704"/>
            <a:ext cx="17298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Cloud Firewall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994693C9-069B-8743-B5EB-1125E6D8E118}"/>
              </a:ext>
            </a:extLst>
          </p:cNvPr>
          <p:cNvSpPr txBox="1"/>
          <p:nvPr/>
        </p:nvSpPr>
        <p:spPr>
          <a:xfrm>
            <a:off x="9455640" y="1371231"/>
            <a:ext cx="2093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Cloud Firewall Autoscaling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E2B39EDB-A30A-464C-9B25-1027B2BA0493}"/>
              </a:ext>
            </a:extLst>
          </p:cNvPr>
          <p:cNvSpPr txBox="1"/>
          <p:nvPr/>
        </p:nvSpPr>
        <p:spPr>
          <a:xfrm>
            <a:off x="9455640" y="2134399"/>
            <a:ext cx="2093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Virtual Machine(s)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306E9097-3855-EB47-8F2E-E64A48BA26DB}"/>
              </a:ext>
            </a:extLst>
          </p:cNvPr>
          <p:cNvSpPr txBox="1"/>
          <p:nvPr/>
        </p:nvSpPr>
        <p:spPr>
          <a:xfrm>
            <a:off x="9482854" y="2912809"/>
            <a:ext cx="20659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Remote VPN Concentrator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E3208594-D266-1346-AEEF-3CF5B58CD27B}"/>
              </a:ext>
            </a:extLst>
          </p:cNvPr>
          <p:cNvSpPr txBox="1"/>
          <p:nvPr/>
        </p:nvSpPr>
        <p:spPr>
          <a:xfrm>
            <a:off x="9482853" y="3748687"/>
            <a:ext cx="17298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Cloud Load Balancer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140FE1C1-2054-9048-8C06-8A849D4D8276}"/>
              </a:ext>
            </a:extLst>
          </p:cNvPr>
          <p:cNvSpPr txBox="1"/>
          <p:nvPr/>
        </p:nvSpPr>
        <p:spPr>
          <a:xfrm>
            <a:off x="9482853" y="4514000"/>
            <a:ext cx="17298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Network Visibility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ADDB5FA4-9609-8942-87C1-323D873F2707}"/>
              </a:ext>
            </a:extLst>
          </p:cNvPr>
          <p:cNvSpPr txBox="1"/>
          <p:nvPr/>
        </p:nvSpPr>
        <p:spPr>
          <a:xfrm>
            <a:off x="9482853" y="5378704"/>
            <a:ext cx="17298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Network Segment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06A22D4-8C9C-1042-A7F4-2EA1D3E72C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627" y="1219717"/>
            <a:ext cx="443163" cy="58002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50DEF50-54C3-8B4F-B634-B10FC3FCD3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972" y="1962224"/>
            <a:ext cx="560471" cy="61260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6358080-6852-A049-813A-BC1F305259B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9317" y="2774338"/>
            <a:ext cx="677779" cy="49530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A06DFD5-DB42-2543-BD10-99430D7F7CD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9317" y="3581920"/>
            <a:ext cx="690814" cy="52136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2457971-22B7-AF47-81F9-70E11A05EF2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1365" y="4446450"/>
            <a:ext cx="894622" cy="36732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FF4EF39-E347-264B-AA46-E5B6FE979DF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7007" y="5145297"/>
            <a:ext cx="612608" cy="48878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B9FAFD9-F9BB-2B4D-B4DF-64A65FC1F8C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11942" y="1256696"/>
            <a:ext cx="625643" cy="44968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D19E48C-852D-C84A-946B-C10AD677C87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744527" y="1994859"/>
            <a:ext cx="560471" cy="55395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3680784-AE04-0147-8FCD-6AF1A3C53F4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711942" y="2787867"/>
            <a:ext cx="651710" cy="43842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D617674-63F3-8445-AC99-B88230F24C2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607667" y="3663384"/>
            <a:ext cx="834189" cy="31933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7C6C6DF4-166B-C74D-8B29-7D6A06FAA82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770595" y="4353136"/>
            <a:ext cx="593057" cy="55395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1C14E991-F749-244C-96F9-6C7783490BE4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770594" y="5243787"/>
            <a:ext cx="593057" cy="49530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62B41DD4-1282-084D-8158-7371E846FD08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770721" y="1268728"/>
            <a:ext cx="560471" cy="508335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DBD415F4-D1E8-9149-B944-F6CB7D7ED865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872263" y="2026592"/>
            <a:ext cx="423613" cy="469232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02B3745F-32C3-464A-9E27-4A60A7EFC453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8761471" y="2787867"/>
            <a:ext cx="645195" cy="482266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F1E450B8-C52B-A949-891A-2B5878E722E8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8718583" y="3581920"/>
            <a:ext cx="664745" cy="443163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12231BE6-A41F-8140-A2DC-9C213B55697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8718583" y="4280937"/>
            <a:ext cx="690814" cy="684295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641A08E0-653C-8A42-A977-0BE196669824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8682714" y="5256589"/>
            <a:ext cx="724051" cy="38711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758BF59-73A1-C84A-95D9-70E0EF4331D8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0851" y="5161338"/>
            <a:ext cx="621699" cy="621699"/>
          </a:xfrm>
          <a:prstGeom prst="rect">
            <a:avLst/>
          </a:prstGeom>
        </p:spPr>
      </p:pic>
      <p:pic>
        <p:nvPicPr>
          <p:cNvPr id="21" name="Picture 20" descr="A close up of a sign&#10;&#10;Description automatically generated">
            <a:extLst>
              <a:ext uri="{FF2B5EF4-FFF2-40B4-BE49-F238E27FC236}">
                <a16:creationId xmlns:a16="http://schemas.microsoft.com/office/drawing/2014/main" id="{578DE790-A835-8A40-9F76-4E9E0A142783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8587" y="2705418"/>
            <a:ext cx="594127" cy="594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28993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Icons</a:t>
            </a:r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/>
              <a:t>Alkira</a:t>
            </a:r>
            <a:r>
              <a:rPr lang="en-US" dirty="0"/>
              <a:t> © 2021. All rights reserved.</a:t>
            </a: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DFD1C-AA80-46F5-B11A-6C89C1D7E8E1}" type="slidenum">
              <a:rPr lang="en-US" smtClean="0"/>
              <a:t>3</a:t>
            </a:fld>
            <a:endParaRPr lang="en-US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C6D47BED-BC99-5C42-A605-5C5634B40C70}"/>
              </a:ext>
            </a:extLst>
          </p:cNvPr>
          <p:cNvSpPr txBox="1"/>
          <p:nvPr/>
        </p:nvSpPr>
        <p:spPr>
          <a:xfrm>
            <a:off x="1380719" y="1355991"/>
            <a:ext cx="26148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High TCO/cost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C0AAF4A-7367-644D-B471-541C3EA532C6}"/>
              </a:ext>
            </a:extLst>
          </p:cNvPr>
          <p:cNvSpPr txBox="1"/>
          <p:nvPr/>
        </p:nvSpPr>
        <p:spPr>
          <a:xfrm>
            <a:off x="1380719" y="2134400"/>
            <a:ext cx="25401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Complex operations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D7FE7801-62E1-FB49-920E-EBEDF2521DD5}"/>
              </a:ext>
            </a:extLst>
          </p:cNvPr>
          <p:cNvSpPr txBox="1"/>
          <p:nvPr/>
        </p:nvSpPr>
        <p:spPr>
          <a:xfrm>
            <a:off x="1380719" y="2912809"/>
            <a:ext cx="20992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Limited cloud expertise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CA89A50-E904-AE47-B555-9574C96BD236}"/>
              </a:ext>
            </a:extLst>
          </p:cNvPr>
          <p:cNvSpPr txBox="1"/>
          <p:nvPr/>
        </p:nvSpPr>
        <p:spPr>
          <a:xfrm>
            <a:off x="1380718" y="3748687"/>
            <a:ext cx="20992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Limited visibility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FB20F1B-83A7-C74D-8559-6FE1F7E32276}"/>
              </a:ext>
            </a:extLst>
          </p:cNvPr>
          <p:cNvSpPr txBox="1"/>
          <p:nvPr/>
        </p:nvSpPr>
        <p:spPr>
          <a:xfrm>
            <a:off x="5470358" y="1371231"/>
            <a:ext cx="2093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As A Service Network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B6798D36-8B8F-7B45-B847-80F055BE4096}"/>
              </a:ext>
            </a:extLst>
          </p:cNvPr>
          <p:cNvSpPr txBox="1"/>
          <p:nvPr/>
        </p:nvSpPr>
        <p:spPr>
          <a:xfrm>
            <a:off x="5470358" y="2134399"/>
            <a:ext cx="2093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Network Policy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4FD7BA53-9293-EA47-B410-348755C9997C}"/>
              </a:ext>
            </a:extLst>
          </p:cNvPr>
          <p:cNvSpPr txBox="1"/>
          <p:nvPr/>
        </p:nvSpPr>
        <p:spPr>
          <a:xfrm>
            <a:off x="1380718" y="4514000"/>
            <a:ext cx="20992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Cloud Limits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D16C9D75-27A7-C542-AD12-DF3845AAA850}"/>
              </a:ext>
            </a:extLst>
          </p:cNvPr>
          <p:cNvSpPr txBox="1"/>
          <p:nvPr/>
        </p:nvSpPr>
        <p:spPr>
          <a:xfrm>
            <a:off x="1380718" y="5378704"/>
            <a:ext cx="20992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On Demand Network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DF6DAEB2-A4C6-8344-8506-DD3A33664C44}"/>
              </a:ext>
            </a:extLst>
          </p:cNvPr>
          <p:cNvSpPr txBox="1"/>
          <p:nvPr/>
        </p:nvSpPr>
        <p:spPr>
          <a:xfrm>
            <a:off x="5497572" y="2912809"/>
            <a:ext cx="2093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Network High Availability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28302FDB-3C25-5241-85B8-5CE137C00791}"/>
              </a:ext>
            </a:extLst>
          </p:cNvPr>
          <p:cNvSpPr txBox="1"/>
          <p:nvPr/>
        </p:nvSpPr>
        <p:spPr>
          <a:xfrm>
            <a:off x="5497571" y="3748687"/>
            <a:ext cx="17298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Network Elasticity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78DB25B-404B-A949-9FBA-640E3C3450F0}"/>
              </a:ext>
            </a:extLst>
          </p:cNvPr>
          <p:cNvSpPr txBox="1"/>
          <p:nvPr/>
        </p:nvSpPr>
        <p:spPr>
          <a:xfrm>
            <a:off x="5497571" y="4514000"/>
            <a:ext cx="17298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1 Click to Provision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B8E1CC5F-CD2A-C848-9891-BC4E02AB33D1}"/>
              </a:ext>
            </a:extLst>
          </p:cNvPr>
          <p:cNvSpPr txBox="1"/>
          <p:nvPr/>
        </p:nvSpPr>
        <p:spPr>
          <a:xfrm>
            <a:off x="5497571" y="5378704"/>
            <a:ext cx="17298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Pay as you go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994693C9-069B-8743-B5EB-1125E6D8E118}"/>
              </a:ext>
            </a:extLst>
          </p:cNvPr>
          <p:cNvSpPr txBox="1"/>
          <p:nvPr/>
        </p:nvSpPr>
        <p:spPr>
          <a:xfrm>
            <a:off x="9455640" y="1371231"/>
            <a:ext cx="2093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Service Subscription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66A12D8-E54B-4D43-902A-445AFB2148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410" y="1254876"/>
            <a:ext cx="534403" cy="41057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2193813-19AC-3D4B-A604-549461BB86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5046" y="2006593"/>
            <a:ext cx="749467" cy="44316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3734ABA-45C2-CB45-A2ED-B2D6CC39A5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886" y="2771749"/>
            <a:ext cx="742950" cy="482266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1F134D3F-A481-D542-8AB7-99905A236B7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3886" y="3577517"/>
            <a:ext cx="606090" cy="430129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E6B7E8E6-DA32-A246-9DA6-F791904CC5B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3699" y="4367386"/>
            <a:ext cx="632160" cy="42361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0152D884-5358-004A-BBD0-9BAAF27DC4E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1355" y="5152121"/>
            <a:ext cx="628013" cy="622086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140DDB2F-76E1-4343-9EC0-077BC570AF2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39450" y="1259852"/>
            <a:ext cx="628013" cy="622086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E129AFEB-6383-9143-8B2B-257B2380FD4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735107" y="2025561"/>
            <a:ext cx="669485" cy="562841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344D99A2-FA93-6947-AA6C-35F08907ADC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773854" y="2743167"/>
            <a:ext cx="610238" cy="604314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27235DD3-0F8E-8343-A443-231C161EB54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801136" y="3559015"/>
            <a:ext cx="580023" cy="566988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5B90F7BF-BC88-5A46-9B58-BAFE82F921A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870088" y="4359800"/>
            <a:ext cx="503595" cy="503595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424F5890-9C58-8144-AB7F-8A7E89428887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844266" y="5306162"/>
            <a:ext cx="574691" cy="314005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1096C0DE-CD71-844F-A681-A8787361C1F5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845099" y="1266908"/>
            <a:ext cx="508335" cy="52136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A19BE40-74D3-D347-833B-AFDF9B68DD29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866256" y="1940570"/>
            <a:ext cx="487178" cy="48717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2A3FFDB-8157-FA4E-A43B-1E931FBE24DF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8817845" y="2691174"/>
            <a:ext cx="562841" cy="562841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05CADEBB-298D-AA47-940D-9E6DCC983012}"/>
              </a:ext>
            </a:extLst>
          </p:cNvPr>
          <p:cNvSpPr txBox="1"/>
          <p:nvPr/>
        </p:nvSpPr>
        <p:spPr>
          <a:xfrm>
            <a:off x="9523782" y="2011681"/>
            <a:ext cx="9235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The World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2FCC4FC-2CF9-A246-8743-5176AEB00D4C}"/>
              </a:ext>
            </a:extLst>
          </p:cNvPr>
          <p:cNvSpPr txBox="1"/>
          <p:nvPr/>
        </p:nvSpPr>
        <p:spPr>
          <a:xfrm>
            <a:off x="9527270" y="2743167"/>
            <a:ext cx="9235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/>
              <a:t>Autoscale</a:t>
            </a:r>
            <a:endParaRPr lang="en-US" sz="1200" dirty="0"/>
          </a:p>
        </p:txBody>
      </p:sp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A3D20D4A-86CD-E941-B174-FE8B9D4FF873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7459" y="1922116"/>
            <a:ext cx="527640" cy="527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73578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Icons</a:t>
            </a:r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/>
              <a:t>Alkira</a:t>
            </a:r>
            <a:r>
              <a:rPr lang="en-US" dirty="0"/>
              <a:t> © 2021. All rights reserved.</a:t>
            </a: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DFD1C-AA80-46F5-B11A-6C89C1D7E8E1}" type="slidenum">
              <a:rPr lang="en-US" smtClean="0"/>
              <a:t>4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800BB11-DE32-224E-BAB8-86FB3449DC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3901257"/>
            <a:ext cx="1753404" cy="162816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B9C2946-A7A1-7044-9458-1915CEEB82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1025" y="3864061"/>
            <a:ext cx="1598854" cy="162816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3E74227-B996-BA4F-ACB6-19A96DDB17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1024" y="1838367"/>
            <a:ext cx="1598853" cy="954539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96D7C26D-BD8D-B94F-A21B-28612D474C89}"/>
              </a:ext>
            </a:extLst>
          </p:cNvPr>
          <p:cNvSpPr txBox="1"/>
          <p:nvPr/>
        </p:nvSpPr>
        <p:spPr>
          <a:xfrm>
            <a:off x="2724164" y="1992470"/>
            <a:ext cx="26148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t"/>
            <a:r>
              <a:rPr lang="en-US" b="1" dirty="0"/>
              <a:t>Global On Demand Multi-Cloud Network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CB47A68-5D1D-ED47-9A07-BAE84BEE2212}"/>
              </a:ext>
            </a:extLst>
          </p:cNvPr>
          <p:cNvSpPr txBox="1"/>
          <p:nvPr/>
        </p:nvSpPr>
        <p:spPr>
          <a:xfrm>
            <a:off x="2724164" y="4380070"/>
            <a:ext cx="26148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t"/>
            <a:r>
              <a:rPr lang="en-US" b="1" dirty="0"/>
              <a:t>On Demand Network Services Marketplace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F80A1D2-2628-384F-AB98-1795B28221D1}"/>
              </a:ext>
            </a:extLst>
          </p:cNvPr>
          <p:cNvSpPr txBox="1"/>
          <p:nvPr/>
        </p:nvSpPr>
        <p:spPr>
          <a:xfrm>
            <a:off x="8172464" y="1992470"/>
            <a:ext cx="26148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t"/>
            <a:r>
              <a:rPr lang="en-US" b="1" dirty="0"/>
              <a:t>Cloud Visibility and Governance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6346FB0A-0B49-8D48-B461-4B15AAE46E31}"/>
              </a:ext>
            </a:extLst>
          </p:cNvPr>
          <p:cNvSpPr txBox="1"/>
          <p:nvPr/>
        </p:nvSpPr>
        <p:spPr>
          <a:xfrm>
            <a:off x="8172464" y="4380070"/>
            <a:ext cx="26148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t"/>
            <a:r>
              <a:rPr lang="en-US" b="1" dirty="0"/>
              <a:t>As-A-Service Consumption</a:t>
            </a:r>
          </a:p>
        </p:txBody>
      </p:sp>
      <p:pic>
        <p:nvPicPr>
          <p:cNvPr id="4" name="Picture 3" descr="A close up of a sign&#10;&#10;Description automatically generated">
            <a:extLst>
              <a:ext uri="{FF2B5EF4-FFF2-40B4-BE49-F238E27FC236}">
                <a16:creationId xmlns:a16="http://schemas.microsoft.com/office/drawing/2014/main" id="{EA4FEB13-D7AA-FC4B-AC8E-C21357A646E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567032"/>
            <a:ext cx="1858339" cy="1861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36652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456574-5641-8F46-B8C7-58CA5B1ABE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Non-Transparent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C1BF573-C8CF-BE49-9203-B181A0F274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/>
              <a:t>Alkira</a:t>
            </a:r>
            <a:r>
              <a:rPr lang="en-US" dirty="0"/>
              <a:t> © 2021. All rights reserved.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E4BA17-EDEB-4D4A-963F-99EA5C78A6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DFD1C-AA80-46F5-B11A-6C89C1D7E8E1}" type="slidenum">
              <a:rPr lang="en-US" smtClean="0"/>
              <a:t>5</a:t>
            </a:fld>
            <a:endParaRPr lang="en-US"/>
          </a:p>
        </p:txBody>
      </p:sp>
      <p:pic>
        <p:nvPicPr>
          <p:cNvPr id="6" name="Picture 5" descr="A picture containing drawing&#10;&#10;Description automatically generated">
            <a:extLst>
              <a:ext uri="{FF2B5EF4-FFF2-40B4-BE49-F238E27FC236}">
                <a16:creationId xmlns:a16="http://schemas.microsoft.com/office/drawing/2014/main" id="{DA2B025E-EC7D-3546-851B-C9AB990150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743" y="1537658"/>
            <a:ext cx="579650" cy="523555"/>
          </a:xfrm>
          <a:prstGeom prst="rect">
            <a:avLst/>
          </a:prstGeom>
        </p:spPr>
      </p:pic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9C6B5D62-89C9-D648-A6FA-B953119CD3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9743" y="2303071"/>
            <a:ext cx="581575" cy="594127"/>
          </a:xfrm>
          <a:prstGeom prst="rect">
            <a:avLst/>
          </a:prstGeom>
        </p:spPr>
      </p:pic>
      <p:pic>
        <p:nvPicPr>
          <p:cNvPr id="10" name="Picture 9" descr="A picture containing drawing, plate&#10;&#10;Description automatically generated">
            <a:extLst>
              <a:ext uri="{FF2B5EF4-FFF2-40B4-BE49-F238E27FC236}">
                <a16:creationId xmlns:a16="http://schemas.microsoft.com/office/drawing/2014/main" id="{BA33D0E2-007D-C844-9495-36B38856B5F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312" y="3122138"/>
            <a:ext cx="861081" cy="722197"/>
          </a:xfrm>
          <a:prstGeom prst="rect">
            <a:avLst/>
          </a:prstGeom>
        </p:spPr>
      </p:pic>
      <p:pic>
        <p:nvPicPr>
          <p:cNvPr id="12" name="Picture 11" descr="A close up of a logo&#10;&#10;Description automatically generated">
            <a:extLst>
              <a:ext uri="{FF2B5EF4-FFF2-40B4-BE49-F238E27FC236}">
                <a16:creationId xmlns:a16="http://schemas.microsoft.com/office/drawing/2014/main" id="{FAB1D9E9-7029-F94A-9654-606CF6570CD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7761" y="4129016"/>
            <a:ext cx="861081" cy="50769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AD309B5-D23F-CE40-9195-C0CA2DD149C7}"/>
              </a:ext>
            </a:extLst>
          </p:cNvPr>
          <p:cNvSpPr txBox="1"/>
          <p:nvPr/>
        </p:nvSpPr>
        <p:spPr>
          <a:xfrm>
            <a:off x="2068845" y="1645715"/>
            <a:ext cx="26148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/>
              <a:t>Alkira</a:t>
            </a:r>
            <a:r>
              <a:rPr lang="en-US" sz="1200" dirty="0"/>
              <a:t> Cloud Services Exchange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01CFE96-4E5D-F240-A7F5-CC2D02AA2D16}"/>
              </a:ext>
            </a:extLst>
          </p:cNvPr>
          <p:cNvSpPr txBox="1"/>
          <p:nvPr/>
        </p:nvSpPr>
        <p:spPr>
          <a:xfrm>
            <a:off x="2068844" y="2429993"/>
            <a:ext cx="26148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/>
              <a:t>Alkira</a:t>
            </a:r>
            <a:r>
              <a:rPr lang="en-US" sz="1200" dirty="0"/>
              <a:t> Network Services Marketplace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EE00225-12AF-0143-BD1B-BEC539EE5231}"/>
              </a:ext>
            </a:extLst>
          </p:cNvPr>
          <p:cNvSpPr txBox="1"/>
          <p:nvPr/>
        </p:nvSpPr>
        <p:spPr>
          <a:xfrm>
            <a:off x="2068843" y="3344738"/>
            <a:ext cx="26148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/>
              <a:t>Alkira</a:t>
            </a:r>
            <a:r>
              <a:rPr lang="en-US" sz="1200" dirty="0"/>
              <a:t> Intent-based Policy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98762C8-5F55-6840-B83C-110E06E94EB8}"/>
              </a:ext>
            </a:extLst>
          </p:cNvPr>
          <p:cNvSpPr txBox="1"/>
          <p:nvPr/>
        </p:nvSpPr>
        <p:spPr>
          <a:xfrm>
            <a:off x="2068842" y="4212288"/>
            <a:ext cx="26148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Day-2 Operations</a:t>
            </a:r>
          </a:p>
        </p:txBody>
      </p:sp>
    </p:spTree>
    <p:extLst>
      <p:ext uri="{BB962C8B-B14F-4D97-AF65-F5344CB8AC3E}">
        <p14:creationId xmlns:p14="http://schemas.microsoft.com/office/powerpoint/2010/main" val="21495316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D36671D-B107-EA4E-9DF8-A0590F2E0F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Infrastructure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FCB8131-4F0D-384D-A3EC-E34BCAFA3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rgbClr val="359CDE"/>
                </a:solidFill>
                <a:latin typeface="Open Sans" charset="0"/>
                <a:ea typeface="Open Sans" charset="0"/>
                <a:cs typeface="Open Sans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/>
              <a:t>www.alkira.net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DAB30C9-B8F3-9D4D-8C95-52F00DCAD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100" b="0" i="0" kern="1200">
                <a:solidFill>
                  <a:schemeClr val="tx1">
                    <a:tint val="7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 </a:t>
            </a:r>
            <a:fld id="{8937B3E2-840A-DB4A-84C2-53F842EB8A59}" type="slidenum">
              <a:rPr lang="en-US" sz="1200" smtClean="0">
                <a:solidFill>
                  <a:srgbClr val="7F7F7F"/>
                </a:solidFill>
              </a:rPr>
              <a:pPr/>
              <a:t>6</a:t>
            </a:fld>
            <a:endParaRPr lang="en-US" sz="1200" dirty="0">
              <a:solidFill>
                <a:srgbClr val="7F7F7F"/>
              </a:solidFill>
            </a:endParaRP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369F76A0-096C-C843-9649-150802D8AE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6227" y="1363940"/>
            <a:ext cx="1443324" cy="900867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644AC77A-E32F-9948-A865-81E85DF9A817}"/>
              </a:ext>
            </a:extLst>
          </p:cNvPr>
          <p:cNvSpPr txBox="1"/>
          <p:nvPr/>
        </p:nvSpPr>
        <p:spPr>
          <a:xfrm>
            <a:off x="1085950" y="2268829"/>
            <a:ext cx="13884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IaaS</a:t>
            </a:r>
          </a:p>
          <a:p>
            <a:pPr algn="ctr"/>
            <a:r>
              <a:rPr lang="en-US" dirty="0"/>
              <a:t>Environment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F4BE87CF-38B8-9646-B44C-371B2EB0B7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0932" y="1339710"/>
            <a:ext cx="1456536" cy="925097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3C3BC92C-3E7D-0743-AF1C-38A7DB751C5A}"/>
              </a:ext>
            </a:extLst>
          </p:cNvPr>
          <p:cNvSpPr txBox="1"/>
          <p:nvPr/>
        </p:nvSpPr>
        <p:spPr>
          <a:xfrm>
            <a:off x="3061916" y="2268829"/>
            <a:ext cx="13347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SaaS</a:t>
            </a:r>
          </a:p>
          <a:p>
            <a:pPr algn="ctr"/>
            <a:r>
              <a:rPr lang="en-US" dirty="0"/>
              <a:t>Applications</a:t>
            </a:r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D14FAC9C-C35B-E045-9B08-7128B1549660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75000"/>
          </a:blip>
          <a:stretch>
            <a:fillRect/>
          </a:stretch>
        </p:blipFill>
        <p:spPr>
          <a:xfrm>
            <a:off x="2357745" y="3321387"/>
            <a:ext cx="849721" cy="849721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8B5AF2DE-F213-B74F-B3B4-384C2EF0D5B1}"/>
              </a:ext>
            </a:extLst>
          </p:cNvPr>
          <p:cNvSpPr txBox="1"/>
          <p:nvPr/>
        </p:nvSpPr>
        <p:spPr>
          <a:xfrm>
            <a:off x="2183930" y="4212116"/>
            <a:ext cx="13020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Colocation/</a:t>
            </a:r>
          </a:p>
          <a:p>
            <a:pPr algn="ctr"/>
            <a:r>
              <a:rPr lang="en-US" dirty="0"/>
              <a:t>Data Center</a:t>
            </a:r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F7EE8DF5-5CF8-AE4D-9641-C5A83CCC18A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08849" y="1339710"/>
            <a:ext cx="1466374" cy="925095"/>
          </a:xfrm>
          <a:prstGeom prst="rect">
            <a:avLst/>
          </a:prstGeom>
        </p:spPr>
      </p:pic>
      <p:sp>
        <p:nvSpPr>
          <p:cNvPr id="47" name="TextBox 46">
            <a:extLst>
              <a:ext uri="{FF2B5EF4-FFF2-40B4-BE49-F238E27FC236}">
                <a16:creationId xmlns:a16="http://schemas.microsoft.com/office/drawing/2014/main" id="{A3466ADF-FD7B-F84F-B6DF-69FC2711A368}"/>
              </a:ext>
            </a:extLst>
          </p:cNvPr>
          <p:cNvSpPr txBox="1"/>
          <p:nvPr/>
        </p:nvSpPr>
        <p:spPr>
          <a:xfrm>
            <a:off x="5444597" y="2264805"/>
            <a:ext cx="8883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Private </a:t>
            </a:r>
          </a:p>
          <a:p>
            <a:pPr algn="ctr"/>
            <a:r>
              <a:rPr lang="en-US" dirty="0"/>
              <a:t>Cloud</a:t>
            </a:r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2477A080-057E-674B-A35A-86BC3FC32C3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48987" y="1342661"/>
            <a:ext cx="1466374" cy="1004524"/>
          </a:xfrm>
          <a:prstGeom prst="rect">
            <a:avLst/>
          </a:prstGeom>
        </p:spPr>
      </p:pic>
      <p:sp>
        <p:nvSpPr>
          <p:cNvPr id="49" name="TextBox 48">
            <a:extLst>
              <a:ext uri="{FF2B5EF4-FFF2-40B4-BE49-F238E27FC236}">
                <a16:creationId xmlns:a16="http://schemas.microsoft.com/office/drawing/2014/main" id="{6D62F05A-207B-644C-9768-3F53DA14274C}"/>
              </a:ext>
            </a:extLst>
          </p:cNvPr>
          <p:cNvSpPr txBox="1"/>
          <p:nvPr/>
        </p:nvSpPr>
        <p:spPr>
          <a:xfrm>
            <a:off x="7415709" y="2295355"/>
            <a:ext cx="9805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SD-WAN</a:t>
            </a:r>
          </a:p>
          <a:p>
            <a:pPr algn="ctr"/>
            <a:r>
              <a:rPr lang="en-US" dirty="0"/>
              <a:t>Fabric</a:t>
            </a:r>
          </a:p>
        </p:txBody>
      </p:sp>
      <p:pic>
        <p:nvPicPr>
          <p:cNvPr id="50" name="Picture 49">
            <a:extLst>
              <a:ext uri="{FF2B5EF4-FFF2-40B4-BE49-F238E27FC236}">
                <a16:creationId xmlns:a16="http://schemas.microsoft.com/office/drawing/2014/main" id="{6F6F0DF9-E6A8-5F49-B4D9-38600E3987D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78833" y="3420788"/>
            <a:ext cx="1000783" cy="849721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1BCE1D75-36AE-0546-B57E-42837E7189A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57325" y="3417096"/>
            <a:ext cx="1199653" cy="894979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55DFE7B5-6A36-FB47-81B3-79289B9D70A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334687" y="3447334"/>
            <a:ext cx="1000783" cy="852519"/>
          </a:xfrm>
          <a:prstGeom prst="rect">
            <a:avLst/>
          </a:prstGeom>
        </p:spPr>
      </p:pic>
      <p:sp>
        <p:nvSpPr>
          <p:cNvPr id="53" name="TextBox 52">
            <a:extLst>
              <a:ext uri="{FF2B5EF4-FFF2-40B4-BE49-F238E27FC236}">
                <a16:creationId xmlns:a16="http://schemas.microsoft.com/office/drawing/2014/main" id="{E0F2EBE1-51C2-B74D-84C2-45DCB98787AC}"/>
              </a:ext>
            </a:extLst>
          </p:cNvPr>
          <p:cNvSpPr txBox="1"/>
          <p:nvPr/>
        </p:nvSpPr>
        <p:spPr>
          <a:xfrm>
            <a:off x="5569971" y="4240243"/>
            <a:ext cx="6185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AWS</a:t>
            </a:r>
          </a:p>
          <a:p>
            <a:pPr algn="ctr"/>
            <a:r>
              <a:rPr lang="en-US" dirty="0"/>
              <a:t>VPC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B95F91C9-B615-9B4B-8A95-BC660DA35338}"/>
              </a:ext>
            </a:extLst>
          </p:cNvPr>
          <p:cNvSpPr txBox="1"/>
          <p:nvPr/>
        </p:nvSpPr>
        <p:spPr>
          <a:xfrm>
            <a:off x="6826175" y="4262721"/>
            <a:ext cx="10947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MS-Azure</a:t>
            </a:r>
          </a:p>
          <a:p>
            <a:pPr algn="ctr"/>
            <a:r>
              <a:rPr lang="en-US" dirty="0"/>
              <a:t>VNET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9E4523E-3F81-C24F-AD54-5DCFF951E6B9}"/>
              </a:ext>
            </a:extLst>
          </p:cNvPr>
          <p:cNvSpPr txBox="1"/>
          <p:nvPr/>
        </p:nvSpPr>
        <p:spPr>
          <a:xfrm>
            <a:off x="8457522" y="4273127"/>
            <a:ext cx="8515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Google</a:t>
            </a:r>
          </a:p>
          <a:p>
            <a:pPr algn="ctr"/>
            <a:r>
              <a:rPr lang="en-US" dirty="0"/>
              <a:t>VPC</a:t>
            </a:r>
          </a:p>
        </p:txBody>
      </p:sp>
      <p:pic>
        <p:nvPicPr>
          <p:cNvPr id="56" name="Picture 55">
            <a:extLst>
              <a:ext uri="{FF2B5EF4-FFF2-40B4-BE49-F238E27FC236}">
                <a16:creationId xmlns:a16="http://schemas.microsoft.com/office/drawing/2014/main" id="{8CDFFDC0-88A5-A344-A52C-03445C62C14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189125" y="1298409"/>
            <a:ext cx="1547900" cy="1018082"/>
          </a:xfrm>
          <a:prstGeom prst="rect">
            <a:avLst/>
          </a:prstGeom>
        </p:spPr>
      </p:pic>
      <p:sp>
        <p:nvSpPr>
          <p:cNvPr id="57" name="TextBox 56">
            <a:extLst>
              <a:ext uri="{FF2B5EF4-FFF2-40B4-BE49-F238E27FC236}">
                <a16:creationId xmlns:a16="http://schemas.microsoft.com/office/drawing/2014/main" id="{DBCC6314-927E-4A46-AEBF-4F61FEB02A0E}"/>
              </a:ext>
            </a:extLst>
          </p:cNvPr>
          <p:cNvSpPr txBox="1"/>
          <p:nvPr/>
        </p:nvSpPr>
        <p:spPr>
          <a:xfrm>
            <a:off x="9336548" y="2307337"/>
            <a:ext cx="13347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Internet</a:t>
            </a:r>
          </a:p>
          <a:p>
            <a:pPr algn="ctr"/>
            <a:r>
              <a:rPr lang="en-US" dirty="0"/>
              <a:t>Applications</a:t>
            </a:r>
          </a:p>
        </p:txBody>
      </p:sp>
      <p:pic>
        <p:nvPicPr>
          <p:cNvPr id="59" name="Picture 58">
            <a:extLst>
              <a:ext uri="{FF2B5EF4-FFF2-40B4-BE49-F238E27FC236}">
                <a16:creationId xmlns:a16="http://schemas.microsoft.com/office/drawing/2014/main" id="{A38CD33B-21C3-4B44-9708-1212C5E53B4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925159" y="3280021"/>
            <a:ext cx="977900" cy="863600"/>
          </a:xfrm>
          <a:prstGeom prst="rect">
            <a:avLst/>
          </a:prstGeom>
        </p:spPr>
      </p:pic>
      <p:sp>
        <p:nvSpPr>
          <p:cNvPr id="60" name="TextBox 59">
            <a:extLst>
              <a:ext uri="{FF2B5EF4-FFF2-40B4-BE49-F238E27FC236}">
                <a16:creationId xmlns:a16="http://schemas.microsoft.com/office/drawing/2014/main" id="{4976E075-9481-5E4D-9047-99D14EB95598}"/>
              </a:ext>
            </a:extLst>
          </p:cNvPr>
          <p:cNvSpPr txBox="1"/>
          <p:nvPr/>
        </p:nvSpPr>
        <p:spPr>
          <a:xfrm>
            <a:off x="4001219" y="4212116"/>
            <a:ext cx="9171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Remote</a:t>
            </a:r>
          </a:p>
          <a:p>
            <a:pPr algn="ctr"/>
            <a:r>
              <a:rPr lang="en-US" dirty="0"/>
              <a:t>Site</a:t>
            </a:r>
          </a:p>
        </p:txBody>
      </p:sp>
      <p:pic>
        <p:nvPicPr>
          <p:cNvPr id="61" name="Picture 60">
            <a:extLst>
              <a:ext uri="{FF2B5EF4-FFF2-40B4-BE49-F238E27FC236}">
                <a16:creationId xmlns:a16="http://schemas.microsoft.com/office/drawing/2014/main" id="{C59CB7C7-6740-B443-B0EB-80FE1F987A7A}"/>
              </a:ext>
            </a:extLst>
          </p:cNvPr>
          <p:cNvPicPr>
            <a:picLocks noChangeAspect="1"/>
          </p:cNvPicPr>
          <p:nvPr/>
        </p:nvPicPr>
        <p:blipFill>
          <a:blip r:embed="rId12">
            <a:biLevel thresh="75000"/>
          </a:blip>
          <a:stretch>
            <a:fillRect/>
          </a:stretch>
        </p:blipFill>
        <p:spPr>
          <a:xfrm>
            <a:off x="9845596" y="3447334"/>
            <a:ext cx="789432" cy="744322"/>
          </a:xfrm>
          <a:prstGeom prst="rect">
            <a:avLst/>
          </a:prstGeom>
        </p:spPr>
      </p:pic>
      <p:sp>
        <p:nvSpPr>
          <p:cNvPr id="62" name="TextBox 61">
            <a:extLst>
              <a:ext uri="{FF2B5EF4-FFF2-40B4-BE49-F238E27FC236}">
                <a16:creationId xmlns:a16="http://schemas.microsoft.com/office/drawing/2014/main" id="{2D297118-0B01-4B4D-AFDF-DDF351611EB0}"/>
              </a:ext>
            </a:extLst>
          </p:cNvPr>
          <p:cNvSpPr txBox="1"/>
          <p:nvPr/>
        </p:nvSpPr>
        <p:spPr>
          <a:xfrm>
            <a:off x="9836014" y="4299853"/>
            <a:ext cx="8186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Router</a:t>
            </a:r>
          </a:p>
        </p:txBody>
      </p:sp>
      <p:pic>
        <p:nvPicPr>
          <p:cNvPr id="64" name="Picture 63">
            <a:extLst>
              <a:ext uri="{FF2B5EF4-FFF2-40B4-BE49-F238E27FC236}">
                <a16:creationId xmlns:a16="http://schemas.microsoft.com/office/drawing/2014/main" id="{2DCF24D7-35E8-894E-BA29-2FEA314AAF9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393365" y="5067687"/>
            <a:ext cx="1409700" cy="927100"/>
          </a:xfrm>
          <a:prstGeom prst="rect">
            <a:avLst/>
          </a:prstGeom>
        </p:spPr>
      </p:pic>
      <p:sp>
        <p:nvSpPr>
          <p:cNvPr id="66" name="TextBox 65">
            <a:extLst>
              <a:ext uri="{FF2B5EF4-FFF2-40B4-BE49-F238E27FC236}">
                <a16:creationId xmlns:a16="http://schemas.microsoft.com/office/drawing/2014/main" id="{06A2BE56-2A65-AE41-ADB3-16BF27E68F66}"/>
              </a:ext>
            </a:extLst>
          </p:cNvPr>
          <p:cNvSpPr txBox="1"/>
          <p:nvPr/>
        </p:nvSpPr>
        <p:spPr>
          <a:xfrm>
            <a:off x="1531243" y="5994787"/>
            <a:ext cx="12132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AWS Cloud</a:t>
            </a:r>
          </a:p>
        </p:txBody>
      </p:sp>
      <p:pic>
        <p:nvPicPr>
          <p:cNvPr id="67" name="Picture 66">
            <a:extLst>
              <a:ext uri="{FF2B5EF4-FFF2-40B4-BE49-F238E27FC236}">
                <a16:creationId xmlns:a16="http://schemas.microsoft.com/office/drawing/2014/main" id="{8A0C9AA4-644C-E247-B10C-6E65DB2D80D3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294463" y="5067687"/>
            <a:ext cx="1397000" cy="927100"/>
          </a:xfrm>
          <a:prstGeom prst="rect">
            <a:avLst/>
          </a:prstGeom>
        </p:spPr>
      </p:pic>
      <p:sp>
        <p:nvSpPr>
          <p:cNvPr id="68" name="TextBox 67">
            <a:extLst>
              <a:ext uri="{FF2B5EF4-FFF2-40B4-BE49-F238E27FC236}">
                <a16:creationId xmlns:a16="http://schemas.microsoft.com/office/drawing/2014/main" id="{318B593E-289A-4B40-9DB8-025F4512B4A2}"/>
              </a:ext>
            </a:extLst>
          </p:cNvPr>
          <p:cNvSpPr txBox="1"/>
          <p:nvPr/>
        </p:nvSpPr>
        <p:spPr>
          <a:xfrm>
            <a:off x="3409309" y="5994787"/>
            <a:ext cx="11673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GCP Cloud</a:t>
            </a:r>
          </a:p>
        </p:txBody>
      </p:sp>
      <p:sp>
        <p:nvSpPr>
          <p:cNvPr id="69" name="Shape">
            <a:extLst>
              <a:ext uri="{FF2B5EF4-FFF2-40B4-BE49-F238E27FC236}">
                <a16:creationId xmlns:a16="http://schemas.microsoft.com/office/drawing/2014/main" id="{0D02282C-5852-8545-AF79-499CAD6CCD9A}"/>
              </a:ext>
            </a:extLst>
          </p:cNvPr>
          <p:cNvSpPr/>
          <p:nvPr/>
        </p:nvSpPr>
        <p:spPr>
          <a:xfrm flipH="1">
            <a:off x="5386463" y="5073094"/>
            <a:ext cx="1396999" cy="9319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677" y="8321"/>
                </a:moveTo>
                <a:cubicBezTo>
                  <a:pt x="17662" y="8321"/>
                  <a:pt x="17662" y="8321"/>
                  <a:pt x="17662" y="8321"/>
                </a:cubicBezTo>
                <a:cubicBezTo>
                  <a:pt x="17486" y="3672"/>
                  <a:pt x="15207" y="0"/>
                  <a:pt x="12412" y="0"/>
                </a:cubicBezTo>
                <a:cubicBezTo>
                  <a:pt x="9837" y="0"/>
                  <a:pt x="7692" y="3123"/>
                  <a:pt x="7240" y="7260"/>
                </a:cubicBezTo>
                <a:cubicBezTo>
                  <a:pt x="7184" y="7248"/>
                  <a:pt x="7120" y="7248"/>
                  <a:pt x="7064" y="7248"/>
                </a:cubicBezTo>
                <a:cubicBezTo>
                  <a:pt x="5144" y="7248"/>
                  <a:pt x="3521" y="9393"/>
                  <a:pt x="2992" y="12350"/>
                </a:cubicBezTo>
                <a:cubicBezTo>
                  <a:pt x="2914" y="12338"/>
                  <a:pt x="2830" y="12326"/>
                  <a:pt x="2745" y="12326"/>
                </a:cubicBezTo>
                <a:cubicBezTo>
                  <a:pt x="1228" y="12326"/>
                  <a:pt x="0" y="14400"/>
                  <a:pt x="0" y="16963"/>
                </a:cubicBezTo>
                <a:cubicBezTo>
                  <a:pt x="0" y="19526"/>
                  <a:pt x="1228" y="21600"/>
                  <a:pt x="2745" y="21600"/>
                </a:cubicBezTo>
                <a:cubicBezTo>
                  <a:pt x="17670" y="21600"/>
                  <a:pt x="17670" y="21600"/>
                  <a:pt x="17670" y="21600"/>
                </a:cubicBezTo>
                <a:cubicBezTo>
                  <a:pt x="19843" y="21600"/>
                  <a:pt x="21600" y="18632"/>
                  <a:pt x="21600" y="14960"/>
                </a:cubicBezTo>
                <a:cubicBezTo>
                  <a:pt x="21600" y="11301"/>
                  <a:pt x="19843" y="8321"/>
                  <a:pt x="17677" y="8321"/>
                </a:cubicBezTo>
                <a:close/>
                <a:moveTo>
                  <a:pt x="17677" y="8321"/>
                </a:moveTo>
                <a:cubicBezTo>
                  <a:pt x="17677" y="8321"/>
                  <a:pt x="17677" y="8321"/>
                  <a:pt x="17677" y="8321"/>
                </a:cubicBezTo>
              </a:path>
            </a:pathLst>
          </a:custGeom>
          <a:solidFill>
            <a:schemeClr val="bg1"/>
          </a:solidFill>
          <a:ln w="38100" cap="flat">
            <a:solidFill>
              <a:schemeClr val="tx1"/>
            </a:solidFill>
            <a:prstDash val="solid"/>
            <a:round/>
          </a:ln>
          <a:effectLst/>
        </p:spPr>
        <p:txBody>
          <a:bodyPr wrap="square" lIns="34289" tIns="34289" rIns="34289" bIns="34289" numCol="1" anchor="b">
            <a:noAutofit/>
          </a:bodyPr>
          <a:lstStyle/>
          <a:p>
            <a:pPr algn="ctr" defTabSz="514337">
              <a:defRPr/>
            </a:pPr>
            <a:endParaRPr sz="825" kern="0" dirty="0">
              <a:solidFill>
                <a:srgbClr val="00BCEB"/>
              </a:solidFill>
              <a:latin typeface="Montserrat" pitchFamily="2" charset="77"/>
              <a:ea typeface="CiscoSansTT ExtraLight" charset="0"/>
              <a:cs typeface="Arial" panose="020B0604020202020204" pitchFamily="34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EA76F4CE-7A4B-724F-87CF-29F43B2E5308}"/>
              </a:ext>
            </a:extLst>
          </p:cNvPr>
          <p:cNvSpPr txBox="1"/>
          <p:nvPr/>
        </p:nvSpPr>
        <p:spPr>
          <a:xfrm>
            <a:off x="5330590" y="6005046"/>
            <a:ext cx="1508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Generic Cloud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337F4CC-D743-2D49-85C6-337F6C25E12E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956114" y="3429000"/>
            <a:ext cx="695190" cy="695190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CEAC79EC-6622-7342-8467-ABE8F41AF9DF}"/>
              </a:ext>
            </a:extLst>
          </p:cNvPr>
          <p:cNvSpPr txBox="1"/>
          <p:nvPr/>
        </p:nvSpPr>
        <p:spPr>
          <a:xfrm>
            <a:off x="933014" y="4212116"/>
            <a:ext cx="7393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SOHO</a:t>
            </a:r>
          </a:p>
        </p:txBody>
      </p:sp>
      <p:grpSp>
        <p:nvGrpSpPr>
          <p:cNvPr id="117" name="Group 116">
            <a:extLst>
              <a:ext uri="{FF2B5EF4-FFF2-40B4-BE49-F238E27FC236}">
                <a16:creationId xmlns:a16="http://schemas.microsoft.com/office/drawing/2014/main" id="{68D766B1-33D4-5A4E-A08E-3401697E2285}"/>
              </a:ext>
            </a:extLst>
          </p:cNvPr>
          <p:cNvGrpSpPr/>
          <p:nvPr/>
        </p:nvGrpSpPr>
        <p:grpSpPr>
          <a:xfrm>
            <a:off x="7423319" y="5177471"/>
            <a:ext cx="1166165" cy="954107"/>
            <a:chOff x="1037500" y="3153074"/>
            <a:chExt cx="1166165" cy="954107"/>
          </a:xfrm>
        </p:grpSpPr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5D621583-F45A-B44A-892B-E8EF4B0A2448}"/>
                </a:ext>
              </a:extLst>
            </p:cNvPr>
            <p:cNvSpPr/>
            <p:nvPr/>
          </p:nvSpPr>
          <p:spPr>
            <a:xfrm>
              <a:off x="1187677" y="3153074"/>
              <a:ext cx="535595" cy="954107"/>
            </a:xfrm>
            <a:prstGeom prst="rect">
              <a:avLst/>
            </a:prstGeom>
            <a:solidFill>
              <a:schemeClr val="bg1"/>
            </a:solidFill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Rectangle 118">
              <a:extLst>
                <a:ext uri="{FF2B5EF4-FFF2-40B4-BE49-F238E27FC236}">
                  <a16:creationId xmlns:a16="http://schemas.microsoft.com/office/drawing/2014/main" id="{7D1202DB-314E-5E49-ABA8-A185AC7345A1}"/>
                </a:ext>
              </a:extLst>
            </p:cNvPr>
            <p:cNvSpPr/>
            <p:nvPr/>
          </p:nvSpPr>
          <p:spPr>
            <a:xfrm>
              <a:off x="1723273" y="3414918"/>
              <a:ext cx="371340" cy="692263"/>
            </a:xfrm>
            <a:prstGeom prst="rect">
              <a:avLst/>
            </a:prstGeom>
            <a:solidFill>
              <a:schemeClr val="bg1"/>
            </a:solidFill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id="{B2C9E2DE-5BB2-4E46-AB76-7A9239B799DF}"/>
                </a:ext>
              </a:extLst>
            </p:cNvPr>
            <p:cNvSpPr/>
            <p:nvPr/>
          </p:nvSpPr>
          <p:spPr>
            <a:xfrm>
              <a:off x="1277326" y="3295538"/>
              <a:ext cx="142452" cy="127174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9ACC32CC-BDAF-F143-9D50-9A9225EF1019}"/>
                </a:ext>
              </a:extLst>
            </p:cNvPr>
            <p:cNvSpPr/>
            <p:nvPr/>
          </p:nvSpPr>
          <p:spPr>
            <a:xfrm>
              <a:off x="1489593" y="3295538"/>
              <a:ext cx="142452" cy="127174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Rectangle 121">
              <a:extLst>
                <a:ext uri="{FF2B5EF4-FFF2-40B4-BE49-F238E27FC236}">
                  <a16:creationId xmlns:a16="http://schemas.microsoft.com/office/drawing/2014/main" id="{326EE376-132D-6247-8A6C-AF3094760D80}"/>
                </a:ext>
              </a:extLst>
            </p:cNvPr>
            <p:cNvSpPr/>
            <p:nvPr/>
          </p:nvSpPr>
          <p:spPr>
            <a:xfrm>
              <a:off x="1277184" y="3477764"/>
              <a:ext cx="142452" cy="127174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Rectangle 122">
              <a:extLst>
                <a:ext uri="{FF2B5EF4-FFF2-40B4-BE49-F238E27FC236}">
                  <a16:creationId xmlns:a16="http://schemas.microsoft.com/office/drawing/2014/main" id="{3140B851-6942-A743-8E69-BA294A0058C3}"/>
                </a:ext>
              </a:extLst>
            </p:cNvPr>
            <p:cNvSpPr/>
            <p:nvPr/>
          </p:nvSpPr>
          <p:spPr>
            <a:xfrm>
              <a:off x="1489451" y="3477764"/>
              <a:ext cx="142452" cy="127174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Rectangle 123">
              <a:extLst>
                <a:ext uri="{FF2B5EF4-FFF2-40B4-BE49-F238E27FC236}">
                  <a16:creationId xmlns:a16="http://schemas.microsoft.com/office/drawing/2014/main" id="{55C6FD28-5BD7-AF49-A9BF-E40A657C320A}"/>
                </a:ext>
              </a:extLst>
            </p:cNvPr>
            <p:cNvSpPr/>
            <p:nvPr/>
          </p:nvSpPr>
          <p:spPr>
            <a:xfrm>
              <a:off x="1277255" y="3660117"/>
              <a:ext cx="142452" cy="127174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Rectangle 124">
              <a:extLst>
                <a:ext uri="{FF2B5EF4-FFF2-40B4-BE49-F238E27FC236}">
                  <a16:creationId xmlns:a16="http://schemas.microsoft.com/office/drawing/2014/main" id="{28558FD3-CAEB-5544-A2E7-A04EDA8C917F}"/>
                </a:ext>
              </a:extLst>
            </p:cNvPr>
            <p:cNvSpPr/>
            <p:nvPr/>
          </p:nvSpPr>
          <p:spPr>
            <a:xfrm>
              <a:off x="1489522" y="3660117"/>
              <a:ext cx="142452" cy="127174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Rectangle 125">
              <a:extLst>
                <a:ext uri="{FF2B5EF4-FFF2-40B4-BE49-F238E27FC236}">
                  <a16:creationId xmlns:a16="http://schemas.microsoft.com/office/drawing/2014/main" id="{56B63AB6-1A8B-3E40-8BD8-19BA90D7677C}"/>
                </a:ext>
              </a:extLst>
            </p:cNvPr>
            <p:cNvSpPr/>
            <p:nvPr/>
          </p:nvSpPr>
          <p:spPr>
            <a:xfrm>
              <a:off x="1277114" y="3842344"/>
              <a:ext cx="142452" cy="127174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Rectangle 126">
              <a:extLst>
                <a:ext uri="{FF2B5EF4-FFF2-40B4-BE49-F238E27FC236}">
                  <a16:creationId xmlns:a16="http://schemas.microsoft.com/office/drawing/2014/main" id="{CE9A8C1C-45D4-9447-9F41-306423215D9C}"/>
                </a:ext>
              </a:extLst>
            </p:cNvPr>
            <p:cNvSpPr/>
            <p:nvPr/>
          </p:nvSpPr>
          <p:spPr>
            <a:xfrm>
              <a:off x="1489381" y="3842344"/>
              <a:ext cx="142452" cy="127174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Rectangle 127">
              <a:extLst>
                <a:ext uri="{FF2B5EF4-FFF2-40B4-BE49-F238E27FC236}">
                  <a16:creationId xmlns:a16="http://schemas.microsoft.com/office/drawing/2014/main" id="{2027C464-52EA-BA42-9D2C-5C9314CB514F}"/>
                </a:ext>
              </a:extLst>
            </p:cNvPr>
            <p:cNvSpPr/>
            <p:nvPr/>
          </p:nvSpPr>
          <p:spPr>
            <a:xfrm>
              <a:off x="1835391" y="3477764"/>
              <a:ext cx="142452" cy="127174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Rectangle 128">
              <a:extLst>
                <a:ext uri="{FF2B5EF4-FFF2-40B4-BE49-F238E27FC236}">
                  <a16:creationId xmlns:a16="http://schemas.microsoft.com/office/drawing/2014/main" id="{B947AD21-F093-0641-8707-C14D64FB8408}"/>
                </a:ext>
              </a:extLst>
            </p:cNvPr>
            <p:cNvSpPr/>
            <p:nvPr/>
          </p:nvSpPr>
          <p:spPr>
            <a:xfrm>
              <a:off x="1835462" y="3660117"/>
              <a:ext cx="142452" cy="127174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Rectangle 129">
              <a:extLst>
                <a:ext uri="{FF2B5EF4-FFF2-40B4-BE49-F238E27FC236}">
                  <a16:creationId xmlns:a16="http://schemas.microsoft.com/office/drawing/2014/main" id="{0F9F5534-29DC-8845-B648-060120BCD06F}"/>
                </a:ext>
              </a:extLst>
            </p:cNvPr>
            <p:cNvSpPr/>
            <p:nvPr/>
          </p:nvSpPr>
          <p:spPr>
            <a:xfrm>
              <a:off x="1835321" y="3842344"/>
              <a:ext cx="142452" cy="127174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31" name="Straight Connector 130">
              <a:extLst>
                <a:ext uri="{FF2B5EF4-FFF2-40B4-BE49-F238E27FC236}">
                  <a16:creationId xmlns:a16="http://schemas.microsoft.com/office/drawing/2014/main" id="{6F000563-BCFC-554D-A970-9CD736153BA9}"/>
                </a:ext>
              </a:extLst>
            </p:cNvPr>
            <p:cNvCxnSpPr>
              <a:cxnSpLocks/>
            </p:cNvCxnSpPr>
            <p:nvPr/>
          </p:nvCxnSpPr>
          <p:spPr>
            <a:xfrm>
              <a:off x="1037500" y="4107181"/>
              <a:ext cx="1166165" cy="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2" name="Group 131">
            <a:extLst>
              <a:ext uri="{FF2B5EF4-FFF2-40B4-BE49-F238E27FC236}">
                <a16:creationId xmlns:a16="http://schemas.microsoft.com/office/drawing/2014/main" id="{AD845549-3603-1F4D-AC16-375F84C60A71}"/>
              </a:ext>
            </a:extLst>
          </p:cNvPr>
          <p:cNvGrpSpPr/>
          <p:nvPr/>
        </p:nvGrpSpPr>
        <p:grpSpPr>
          <a:xfrm>
            <a:off x="10706079" y="5455379"/>
            <a:ext cx="907103" cy="675518"/>
            <a:chOff x="2694841" y="4131181"/>
            <a:chExt cx="611082" cy="370163"/>
          </a:xfrm>
        </p:grpSpPr>
        <p:sp>
          <p:nvSpPr>
            <p:cNvPr id="133" name="Rectangle 132">
              <a:extLst>
                <a:ext uri="{FF2B5EF4-FFF2-40B4-BE49-F238E27FC236}">
                  <a16:creationId xmlns:a16="http://schemas.microsoft.com/office/drawing/2014/main" id="{2F6C8EFD-DBCC-A54B-BAA0-9BE996B4EE49}"/>
                </a:ext>
              </a:extLst>
            </p:cNvPr>
            <p:cNvSpPr/>
            <p:nvPr/>
          </p:nvSpPr>
          <p:spPr>
            <a:xfrm>
              <a:off x="2775703" y="4131181"/>
              <a:ext cx="280657" cy="368016"/>
            </a:xfrm>
            <a:prstGeom prst="rect">
              <a:avLst/>
            </a:prstGeom>
            <a:solidFill>
              <a:schemeClr val="bg1"/>
            </a:solidFill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4" name="Rectangle 133">
              <a:extLst>
                <a:ext uri="{FF2B5EF4-FFF2-40B4-BE49-F238E27FC236}">
                  <a16:creationId xmlns:a16="http://schemas.microsoft.com/office/drawing/2014/main" id="{528A47FD-CA19-464E-9BF4-26148F73257B}"/>
                </a:ext>
              </a:extLst>
            </p:cNvPr>
            <p:cNvSpPr/>
            <p:nvPr/>
          </p:nvSpPr>
          <p:spPr>
            <a:xfrm>
              <a:off x="3059093" y="4296907"/>
              <a:ext cx="178095" cy="202293"/>
            </a:xfrm>
            <a:prstGeom prst="rect">
              <a:avLst/>
            </a:prstGeom>
            <a:solidFill>
              <a:schemeClr val="bg1"/>
            </a:solidFill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35" name="Straight Connector 134">
              <a:extLst>
                <a:ext uri="{FF2B5EF4-FFF2-40B4-BE49-F238E27FC236}">
                  <a16:creationId xmlns:a16="http://schemas.microsoft.com/office/drawing/2014/main" id="{F1DA6EBB-2147-0842-B9C6-0DFC0225E522}"/>
                </a:ext>
              </a:extLst>
            </p:cNvPr>
            <p:cNvCxnSpPr>
              <a:cxnSpLocks/>
            </p:cNvCxnSpPr>
            <p:nvPr/>
          </p:nvCxnSpPr>
          <p:spPr>
            <a:xfrm>
              <a:off x="2694841" y="4501344"/>
              <a:ext cx="611082" cy="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6" name="Rectangle 135">
              <a:extLst>
                <a:ext uri="{FF2B5EF4-FFF2-40B4-BE49-F238E27FC236}">
                  <a16:creationId xmlns:a16="http://schemas.microsoft.com/office/drawing/2014/main" id="{6257BB14-DA60-2447-855B-80B596F6D590}"/>
                </a:ext>
              </a:extLst>
            </p:cNvPr>
            <p:cNvSpPr/>
            <p:nvPr/>
          </p:nvSpPr>
          <p:spPr>
            <a:xfrm>
              <a:off x="2877209" y="4219049"/>
              <a:ext cx="74646" cy="71473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Rectangle 136">
              <a:extLst>
                <a:ext uri="{FF2B5EF4-FFF2-40B4-BE49-F238E27FC236}">
                  <a16:creationId xmlns:a16="http://schemas.microsoft.com/office/drawing/2014/main" id="{B3887DEF-2148-7140-97A5-719DF4965CB0}"/>
                </a:ext>
              </a:extLst>
            </p:cNvPr>
            <p:cNvSpPr/>
            <p:nvPr/>
          </p:nvSpPr>
          <p:spPr>
            <a:xfrm>
              <a:off x="2877209" y="4369663"/>
              <a:ext cx="74609" cy="13140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38" name="Straight Connector 137">
              <a:extLst>
                <a:ext uri="{FF2B5EF4-FFF2-40B4-BE49-F238E27FC236}">
                  <a16:creationId xmlns:a16="http://schemas.microsoft.com/office/drawing/2014/main" id="{8DA39C88-4CF4-5E4D-A6FD-B36E3CA0C128}"/>
                </a:ext>
              </a:extLst>
            </p:cNvPr>
            <p:cNvCxnSpPr/>
            <p:nvPr/>
          </p:nvCxnSpPr>
          <p:spPr>
            <a:xfrm>
              <a:off x="3101438" y="4372083"/>
              <a:ext cx="87279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38">
              <a:extLst>
                <a:ext uri="{FF2B5EF4-FFF2-40B4-BE49-F238E27FC236}">
                  <a16:creationId xmlns:a16="http://schemas.microsoft.com/office/drawing/2014/main" id="{8DF081D8-6C19-0D44-8DB7-291DC0808826}"/>
                </a:ext>
              </a:extLst>
            </p:cNvPr>
            <p:cNvCxnSpPr/>
            <p:nvPr/>
          </p:nvCxnSpPr>
          <p:spPr>
            <a:xfrm>
              <a:off x="3101438" y="4426914"/>
              <a:ext cx="87279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0" name="Group 139">
            <a:extLst>
              <a:ext uri="{FF2B5EF4-FFF2-40B4-BE49-F238E27FC236}">
                <a16:creationId xmlns:a16="http://schemas.microsoft.com/office/drawing/2014/main" id="{8D25B3A4-85E3-5546-B8C9-930EF971F13A}"/>
              </a:ext>
            </a:extLst>
          </p:cNvPr>
          <p:cNvGrpSpPr/>
          <p:nvPr/>
        </p:nvGrpSpPr>
        <p:grpSpPr>
          <a:xfrm>
            <a:off x="8899125" y="5113361"/>
            <a:ext cx="1514765" cy="1018217"/>
            <a:chOff x="1256157" y="4333959"/>
            <a:chExt cx="1514765" cy="1018217"/>
          </a:xfrm>
        </p:grpSpPr>
        <p:sp>
          <p:nvSpPr>
            <p:cNvPr id="141" name="Snip Single Corner Rectangle 140">
              <a:extLst>
                <a:ext uri="{FF2B5EF4-FFF2-40B4-BE49-F238E27FC236}">
                  <a16:creationId xmlns:a16="http://schemas.microsoft.com/office/drawing/2014/main" id="{F4B48E4A-FC73-FE4E-8F8F-1708CE62A0FC}"/>
                </a:ext>
              </a:extLst>
            </p:cNvPr>
            <p:cNvSpPr/>
            <p:nvPr/>
          </p:nvSpPr>
          <p:spPr>
            <a:xfrm>
              <a:off x="2286754" y="4333959"/>
              <a:ext cx="382691" cy="1017536"/>
            </a:xfrm>
            <a:prstGeom prst="snip1Rect">
              <a:avLst>
                <a:gd name="adj" fmla="val 50000"/>
              </a:avLst>
            </a:prstGeom>
            <a:solidFill>
              <a:schemeClr val="bg1"/>
            </a:solidFill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Rectangle 141">
              <a:extLst>
                <a:ext uri="{FF2B5EF4-FFF2-40B4-BE49-F238E27FC236}">
                  <a16:creationId xmlns:a16="http://schemas.microsoft.com/office/drawing/2014/main" id="{0C00A5DE-E586-3A49-A9B8-6FE6CF6372A5}"/>
                </a:ext>
              </a:extLst>
            </p:cNvPr>
            <p:cNvSpPr/>
            <p:nvPr/>
          </p:nvSpPr>
          <p:spPr>
            <a:xfrm>
              <a:off x="1614915" y="4631516"/>
              <a:ext cx="535322" cy="720660"/>
            </a:xfrm>
            <a:prstGeom prst="rect">
              <a:avLst/>
            </a:prstGeom>
            <a:solidFill>
              <a:schemeClr val="bg1"/>
            </a:solidFill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Rectangle 142">
              <a:extLst>
                <a:ext uri="{FF2B5EF4-FFF2-40B4-BE49-F238E27FC236}">
                  <a16:creationId xmlns:a16="http://schemas.microsoft.com/office/drawing/2014/main" id="{5356A719-16A5-CE4A-9F82-9688CA672E90}"/>
                </a:ext>
              </a:extLst>
            </p:cNvPr>
            <p:cNvSpPr/>
            <p:nvPr/>
          </p:nvSpPr>
          <p:spPr>
            <a:xfrm>
              <a:off x="1349586" y="4829293"/>
              <a:ext cx="265328" cy="522883"/>
            </a:xfrm>
            <a:prstGeom prst="rect">
              <a:avLst/>
            </a:prstGeom>
            <a:solidFill>
              <a:schemeClr val="bg1"/>
            </a:solidFill>
            <a:ln w="317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Rectangle 143">
              <a:extLst>
                <a:ext uri="{FF2B5EF4-FFF2-40B4-BE49-F238E27FC236}">
                  <a16:creationId xmlns:a16="http://schemas.microsoft.com/office/drawing/2014/main" id="{EAA10185-C77F-7541-9275-80F5DD72209F}"/>
                </a:ext>
              </a:extLst>
            </p:cNvPr>
            <p:cNvSpPr/>
            <p:nvPr/>
          </p:nvSpPr>
          <p:spPr>
            <a:xfrm>
              <a:off x="1837166" y="4739122"/>
              <a:ext cx="101784" cy="9605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Rectangle 144">
              <a:extLst>
                <a:ext uri="{FF2B5EF4-FFF2-40B4-BE49-F238E27FC236}">
                  <a16:creationId xmlns:a16="http://schemas.microsoft.com/office/drawing/2014/main" id="{55796377-4E0B-C143-8076-6A46C3166195}"/>
                </a:ext>
              </a:extLst>
            </p:cNvPr>
            <p:cNvSpPr/>
            <p:nvPr/>
          </p:nvSpPr>
          <p:spPr>
            <a:xfrm>
              <a:off x="1988834" y="4739122"/>
              <a:ext cx="101784" cy="9605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Rectangle 145">
              <a:extLst>
                <a:ext uri="{FF2B5EF4-FFF2-40B4-BE49-F238E27FC236}">
                  <a16:creationId xmlns:a16="http://schemas.microsoft.com/office/drawing/2014/main" id="{DAE32729-AA6B-5E4F-A76F-F1C19C9DEA8B}"/>
                </a:ext>
              </a:extLst>
            </p:cNvPr>
            <p:cNvSpPr/>
            <p:nvPr/>
          </p:nvSpPr>
          <p:spPr>
            <a:xfrm>
              <a:off x="1837065" y="4876762"/>
              <a:ext cx="101784" cy="9605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Rectangle 146">
              <a:extLst>
                <a:ext uri="{FF2B5EF4-FFF2-40B4-BE49-F238E27FC236}">
                  <a16:creationId xmlns:a16="http://schemas.microsoft.com/office/drawing/2014/main" id="{9AB9B60D-1640-C547-A488-4979F3EA3D14}"/>
                </a:ext>
              </a:extLst>
            </p:cNvPr>
            <p:cNvSpPr/>
            <p:nvPr/>
          </p:nvSpPr>
          <p:spPr>
            <a:xfrm>
              <a:off x="1988733" y="4876762"/>
              <a:ext cx="101784" cy="9605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Rectangle 147">
              <a:extLst>
                <a:ext uri="{FF2B5EF4-FFF2-40B4-BE49-F238E27FC236}">
                  <a16:creationId xmlns:a16="http://schemas.microsoft.com/office/drawing/2014/main" id="{0D5CC30B-A0FF-B349-A119-881DB456ACDD}"/>
                </a:ext>
              </a:extLst>
            </p:cNvPr>
            <p:cNvSpPr/>
            <p:nvPr/>
          </p:nvSpPr>
          <p:spPr>
            <a:xfrm>
              <a:off x="1837115" y="5014498"/>
              <a:ext cx="101784" cy="9605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Rectangle 148">
              <a:extLst>
                <a:ext uri="{FF2B5EF4-FFF2-40B4-BE49-F238E27FC236}">
                  <a16:creationId xmlns:a16="http://schemas.microsoft.com/office/drawing/2014/main" id="{C3BF0033-0B40-CC43-8AFE-73B2B781064E}"/>
                </a:ext>
              </a:extLst>
            </p:cNvPr>
            <p:cNvSpPr/>
            <p:nvPr/>
          </p:nvSpPr>
          <p:spPr>
            <a:xfrm>
              <a:off x="1988784" y="5014498"/>
              <a:ext cx="101784" cy="9605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Rectangle 149">
              <a:extLst>
                <a:ext uri="{FF2B5EF4-FFF2-40B4-BE49-F238E27FC236}">
                  <a16:creationId xmlns:a16="http://schemas.microsoft.com/office/drawing/2014/main" id="{BC16DC62-22DB-1D47-905C-3FD209EAB4E9}"/>
                </a:ext>
              </a:extLst>
            </p:cNvPr>
            <p:cNvSpPr/>
            <p:nvPr/>
          </p:nvSpPr>
          <p:spPr>
            <a:xfrm>
              <a:off x="1837015" y="5152138"/>
              <a:ext cx="101784" cy="9605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Rectangle 150">
              <a:extLst>
                <a:ext uri="{FF2B5EF4-FFF2-40B4-BE49-F238E27FC236}">
                  <a16:creationId xmlns:a16="http://schemas.microsoft.com/office/drawing/2014/main" id="{0271FA3A-7ECF-8C4C-9100-D053C65E0913}"/>
                </a:ext>
              </a:extLst>
            </p:cNvPr>
            <p:cNvSpPr/>
            <p:nvPr/>
          </p:nvSpPr>
          <p:spPr>
            <a:xfrm>
              <a:off x="1988683" y="5152138"/>
              <a:ext cx="101784" cy="9605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Rectangle 151">
              <a:extLst>
                <a:ext uri="{FF2B5EF4-FFF2-40B4-BE49-F238E27FC236}">
                  <a16:creationId xmlns:a16="http://schemas.microsoft.com/office/drawing/2014/main" id="{66381EAD-1369-6D43-9FF7-44CAB27BB077}"/>
                </a:ext>
              </a:extLst>
            </p:cNvPr>
            <p:cNvSpPr/>
            <p:nvPr/>
          </p:nvSpPr>
          <p:spPr>
            <a:xfrm>
              <a:off x="1683184" y="4739122"/>
              <a:ext cx="101784" cy="9605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Rectangle 152">
              <a:extLst>
                <a:ext uri="{FF2B5EF4-FFF2-40B4-BE49-F238E27FC236}">
                  <a16:creationId xmlns:a16="http://schemas.microsoft.com/office/drawing/2014/main" id="{C898A1A5-A704-7F40-A2B8-DC26EAD3A37C}"/>
                </a:ext>
              </a:extLst>
            </p:cNvPr>
            <p:cNvSpPr/>
            <p:nvPr/>
          </p:nvSpPr>
          <p:spPr>
            <a:xfrm>
              <a:off x="1683083" y="4876762"/>
              <a:ext cx="101784" cy="9605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Rectangle 153">
              <a:extLst>
                <a:ext uri="{FF2B5EF4-FFF2-40B4-BE49-F238E27FC236}">
                  <a16:creationId xmlns:a16="http://schemas.microsoft.com/office/drawing/2014/main" id="{E262FF74-8CA4-514E-9B0A-07FEC831355C}"/>
                </a:ext>
              </a:extLst>
            </p:cNvPr>
            <p:cNvSpPr/>
            <p:nvPr/>
          </p:nvSpPr>
          <p:spPr>
            <a:xfrm>
              <a:off x="1683133" y="5014498"/>
              <a:ext cx="101784" cy="9605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Rectangle 154">
              <a:extLst>
                <a:ext uri="{FF2B5EF4-FFF2-40B4-BE49-F238E27FC236}">
                  <a16:creationId xmlns:a16="http://schemas.microsoft.com/office/drawing/2014/main" id="{E8C48249-6B29-2D4A-89C7-DBC82808972D}"/>
                </a:ext>
              </a:extLst>
            </p:cNvPr>
            <p:cNvSpPr/>
            <p:nvPr/>
          </p:nvSpPr>
          <p:spPr>
            <a:xfrm>
              <a:off x="1683032" y="5152138"/>
              <a:ext cx="101784" cy="9605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56" name="Straight Connector 155">
              <a:extLst>
                <a:ext uri="{FF2B5EF4-FFF2-40B4-BE49-F238E27FC236}">
                  <a16:creationId xmlns:a16="http://schemas.microsoft.com/office/drawing/2014/main" id="{FEAE75DB-DCFC-F24B-9BDE-20DD72BA8BBB}"/>
                </a:ext>
              </a:extLst>
            </p:cNvPr>
            <p:cNvCxnSpPr/>
            <p:nvPr/>
          </p:nvCxnSpPr>
          <p:spPr>
            <a:xfrm>
              <a:off x="1422745" y="4913130"/>
              <a:ext cx="11901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Straight Connector 156">
              <a:extLst>
                <a:ext uri="{FF2B5EF4-FFF2-40B4-BE49-F238E27FC236}">
                  <a16:creationId xmlns:a16="http://schemas.microsoft.com/office/drawing/2014/main" id="{D45A3F46-1245-604B-B64E-696F5922C858}"/>
                </a:ext>
              </a:extLst>
            </p:cNvPr>
            <p:cNvCxnSpPr/>
            <p:nvPr/>
          </p:nvCxnSpPr>
          <p:spPr>
            <a:xfrm>
              <a:off x="1422745" y="4997429"/>
              <a:ext cx="11901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Straight Connector 157">
              <a:extLst>
                <a:ext uri="{FF2B5EF4-FFF2-40B4-BE49-F238E27FC236}">
                  <a16:creationId xmlns:a16="http://schemas.microsoft.com/office/drawing/2014/main" id="{2A8F1E24-6B12-9C45-8C5B-D5F65F6743A9}"/>
                </a:ext>
              </a:extLst>
            </p:cNvPr>
            <p:cNvCxnSpPr/>
            <p:nvPr/>
          </p:nvCxnSpPr>
          <p:spPr>
            <a:xfrm>
              <a:off x="1422745" y="5083521"/>
              <a:ext cx="11901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Straight Connector 158">
              <a:extLst>
                <a:ext uri="{FF2B5EF4-FFF2-40B4-BE49-F238E27FC236}">
                  <a16:creationId xmlns:a16="http://schemas.microsoft.com/office/drawing/2014/main" id="{A272F472-AE47-BE4E-A021-53B2046D6169}"/>
                </a:ext>
              </a:extLst>
            </p:cNvPr>
            <p:cNvCxnSpPr/>
            <p:nvPr/>
          </p:nvCxnSpPr>
          <p:spPr>
            <a:xfrm>
              <a:off x="1422745" y="5173882"/>
              <a:ext cx="11901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Straight Connector 159">
              <a:extLst>
                <a:ext uri="{FF2B5EF4-FFF2-40B4-BE49-F238E27FC236}">
                  <a16:creationId xmlns:a16="http://schemas.microsoft.com/office/drawing/2014/main" id="{6FBA109C-7353-9349-AD8C-8B592BAE5AF5}"/>
                </a:ext>
              </a:extLst>
            </p:cNvPr>
            <p:cNvCxnSpPr/>
            <p:nvPr/>
          </p:nvCxnSpPr>
          <p:spPr>
            <a:xfrm>
              <a:off x="1422745" y="5263049"/>
              <a:ext cx="11901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1" name="Rectangle 160">
              <a:extLst>
                <a:ext uri="{FF2B5EF4-FFF2-40B4-BE49-F238E27FC236}">
                  <a16:creationId xmlns:a16="http://schemas.microsoft.com/office/drawing/2014/main" id="{CA72FCCF-9174-9F41-ABAA-89DA9DC09161}"/>
                </a:ext>
              </a:extLst>
            </p:cNvPr>
            <p:cNvSpPr/>
            <p:nvPr/>
          </p:nvSpPr>
          <p:spPr>
            <a:xfrm>
              <a:off x="2347533" y="4734247"/>
              <a:ext cx="101784" cy="9605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Rectangle 161">
              <a:extLst>
                <a:ext uri="{FF2B5EF4-FFF2-40B4-BE49-F238E27FC236}">
                  <a16:creationId xmlns:a16="http://schemas.microsoft.com/office/drawing/2014/main" id="{465E8828-FE2B-B54E-BC7E-3DDF790E9A7B}"/>
                </a:ext>
              </a:extLst>
            </p:cNvPr>
            <p:cNvSpPr/>
            <p:nvPr/>
          </p:nvSpPr>
          <p:spPr>
            <a:xfrm>
              <a:off x="2499201" y="4734247"/>
              <a:ext cx="101784" cy="9605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Rectangle 162">
              <a:extLst>
                <a:ext uri="{FF2B5EF4-FFF2-40B4-BE49-F238E27FC236}">
                  <a16:creationId xmlns:a16="http://schemas.microsoft.com/office/drawing/2014/main" id="{2E6B9968-1549-6643-95B0-F83EF2FD0448}"/>
                </a:ext>
              </a:extLst>
            </p:cNvPr>
            <p:cNvSpPr/>
            <p:nvPr/>
          </p:nvSpPr>
          <p:spPr>
            <a:xfrm>
              <a:off x="2347432" y="4871888"/>
              <a:ext cx="101784" cy="9605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Rectangle 163">
              <a:extLst>
                <a:ext uri="{FF2B5EF4-FFF2-40B4-BE49-F238E27FC236}">
                  <a16:creationId xmlns:a16="http://schemas.microsoft.com/office/drawing/2014/main" id="{4E5CD7FA-B6A9-DA4D-B8C1-E8122AA650C7}"/>
                </a:ext>
              </a:extLst>
            </p:cNvPr>
            <p:cNvSpPr/>
            <p:nvPr/>
          </p:nvSpPr>
          <p:spPr>
            <a:xfrm>
              <a:off x="2499100" y="4871888"/>
              <a:ext cx="101784" cy="9605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Rectangle 164">
              <a:extLst>
                <a:ext uri="{FF2B5EF4-FFF2-40B4-BE49-F238E27FC236}">
                  <a16:creationId xmlns:a16="http://schemas.microsoft.com/office/drawing/2014/main" id="{55082166-37F6-4644-B0C1-980FD3D07F4E}"/>
                </a:ext>
              </a:extLst>
            </p:cNvPr>
            <p:cNvSpPr/>
            <p:nvPr/>
          </p:nvSpPr>
          <p:spPr>
            <a:xfrm>
              <a:off x="2347483" y="5009623"/>
              <a:ext cx="101784" cy="9605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Rectangle 165">
              <a:extLst>
                <a:ext uri="{FF2B5EF4-FFF2-40B4-BE49-F238E27FC236}">
                  <a16:creationId xmlns:a16="http://schemas.microsoft.com/office/drawing/2014/main" id="{3B7E1BE5-8D52-074C-9AD6-D7C8264FC0F8}"/>
                </a:ext>
              </a:extLst>
            </p:cNvPr>
            <p:cNvSpPr/>
            <p:nvPr/>
          </p:nvSpPr>
          <p:spPr>
            <a:xfrm>
              <a:off x="2499151" y="5009623"/>
              <a:ext cx="101784" cy="9605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Rectangle 166">
              <a:extLst>
                <a:ext uri="{FF2B5EF4-FFF2-40B4-BE49-F238E27FC236}">
                  <a16:creationId xmlns:a16="http://schemas.microsoft.com/office/drawing/2014/main" id="{42B538C5-3828-1247-97AB-E010762C64BE}"/>
                </a:ext>
              </a:extLst>
            </p:cNvPr>
            <p:cNvSpPr/>
            <p:nvPr/>
          </p:nvSpPr>
          <p:spPr>
            <a:xfrm>
              <a:off x="2347382" y="5147263"/>
              <a:ext cx="101784" cy="9605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Rectangle 167">
              <a:extLst>
                <a:ext uri="{FF2B5EF4-FFF2-40B4-BE49-F238E27FC236}">
                  <a16:creationId xmlns:a16="http://schemas.microsoft.com/office/drawing/2014/main" id="{941C0410-27B1-1243-934A-FDBFEB590741}"/>
                </a:ext>
              </a:extLst>
            </p:cNvPr>
            <p:cNvSpPr/>
            <p:nvPr/>
          </p:nvSpPr>
          <p:spPr>
            <a:xfrm>
              <a:off x="2499050" y="5147263"/>
              <a:ext cx="101784" cy="9605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69" name="Straight Connector 168">
              <a:extLst>
                <a:ext uri="{FF2B5EF4-FFF2-40B4-BE49-F238E27FC236}">
                  <a16:creationId xmlns:a16="http://schemas.microsoft.com/office/drawing/2014/main" id="{DB18D236-406E-1148-8AD2-2BDDEE8192E6}"/>
                </a:ext>
              </a:extLst>
            </p:cNvPr>
            <p:cNvCxnSpPr>
              <a:cxnSpLocks/>
            </p:cNvCxnSpPr>
            <p:nvPr/>
          </p:nvCxnSpPr>
          <p:spPr>
            <a:xfrm>
              <a:off x="1740873" y="4608755"/>
              <a:ext cx="293930" cy="388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Straight Connector 169">
              <a:extLst>
                <a:ext uri="{FF2B5EF4-FFF2-40B4-BE49-F238E27FC236}">
                  <a16:creationId xmlns:a16="http://schemas.microsoft.com/office/drawing/2014/main" id="{E0D62C10-8623-2743-A204-5CA933CCAEFF}"/>
                </a:ext>
              </a:extLst>
            </p:cNvPr>
            <p:cNvCxnSpPr>
              <a:cxnSpLocks/>
            </p:cNvCxnSpPr>
            <p:nvPr/>
          </p:nvCxnSpPr>
          <p:spPr>
            <a:xfrm>
              <a:off x="1256157" y="5351495"/>
              <a:ext cx="1514765" cy="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Straight Connector 170">
              <a:extLst>
                <a:ext uri="{FF2B5EF4-FFF2-40B4-BE49-F238E27FC236}">
                  <a16:creationId xmlns:a16="http://schemas.microsoft.com/office/drawing/2014/main" id="{62C790B2-83AE-FD4A-B7F1-03A6A1148599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170427" y="4732699"/>
              <a:ext cx="3168" cy="582909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361070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8E651BE-DBEB-5742-94F5-95B9F5581E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Infrastructure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7DC570-70CE-454E-9FC4-C0B1EF24E0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rgbClr val="359CDE"/>
                </a:solidFill>
                <a:latin typeface="Open Sans" charset="0"/>
                <a:ea typeface="Open Sans" charset="0"/>
                <a:cs typeface="Open Sans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/>
              <a:t>www.alkira.net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0528DF-022E-794D-9A9F-E1C719C82E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100" b="0" i="0" kern="1200">
                <a:solidFill>
                  <a:schemeClr val="tx1">
                    <a:tint val="7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 </a:t>
            </a:r>
            <a:fld id="{8937B3E2-840A-DB4A-84C2-53F842EB8A59}" type="slidenum">
              <a:rPr lang="en-US" sz="1200" smtClean="0">
                <a:solidFill>
                  <a:srgbClr val="7F7F7F"/>
                </a:solidFill>
              </a:rPr>
              <a:pPr/>
              <a:t>7</a:t>
            </a:fld>
            <a:endParaRPr lang="en-US" sz="1200" dirty="0">
              <a:solidFill>
                <a:srgbClr val="7F7F7F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1FB5765-0BDC-7440-9E26-A9FFB9D946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3427" y="3694389"/>
            <a:ext cx="758609" cy="75860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B6D3AF-01B7-9B40-B11B-50EECD51973E}"/>
              </a:ext>
            </a:extLst>
          </p:cNvPr>
          <p:cNvSpPr txBox="1"/>
          <p:nvPr/>
        </p:nvSpPr>
        <p:spPr>
          <a:xfrm>
            <a:off x="2505875" y="4393537"/>
            <a:ext cx="9137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Firewall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CD96268-A429-AC49-AEA7-31AF0ED901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0148" y="1642094"/>
            <a:ext cx="1397000" cy="9398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6155410-5D09-BE4D-935B-1250A7DAEAE2}"/>
              </a:ext>
            </a:extLst>
          </p:cNvPr>
          <p:cNvSpPr txBox="1"/>
          <p:nvPr/>
        </p:nvSpPr>
        <p:spPr>
          <a:xfrm>
            <a:off x="3419588" y="2581894"/>
            <a:ext cx="13170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Microsoft</a:t>
            </a:r>
          </a:p>
          <a:p>
            <a:pPr algn="ctr"/>
            <a:r>
              <a:rPr lang="en-US" dirty="0"/>
              <a:t>Azure Cloud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BD295CC-FDEC-6D48-BFE8-E4C159D339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0936" y="1642094"/>
            <a:ext cx="1409700" cy="9271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6699D4F1-98BB-3F41-813A-EAB588B9536A}"/>
              </a:ext>
            </a:extLst>
          </p:cNvPr>
          <p:cNvSpPr txBox="1"/>
          <p:nvPr/>
        </p:nvSpPr>
        <p:spPr>
          <a:xfrm>
            <a:off x="878814" y="2569194"/>
            <a:ext cx="12132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AWS Cloud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0AA0E4B-2573-5043-ABE1-F538E5010C5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78166" y="1642094"/>
            <a:ext cx="1397000" cy="9271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7F0FD92A-0D19-8E4B-A539-C00D4B9270D9}"/>
              </a:ext>
            </a:extLst>
          </p:cNvPr>
          <p:cNvSpPr txBox="1"/>
          <p:nvPr/>
        </p:nvSpPr>
        <p:spPr>
          <a:xfrm>
            <a:off x="5693012" y="2569194"/>
            <a:ext cx="11673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GCP Cloud</a:t>
            </a:r>
          </a:p>
        </p:txBody>
      </p:sp>
      <p:sp>
        <p:nvSpPr>
          <p:cNvPr id="14" name="Shape">
            <a:extLst>
              <a:ext uri="{FF2B5EF4-FFF2-40B4-BE49-F238E27FC236}">
                <a16:creationId xmlns:a16="http://schemas.microsoft.com/office/drawing/2014/main" id="{8462818D-211D-F640-B4B5-E540C054E336}"/>
              </a:ext>
            </a:extLst>
          </p:cNvPr>
          <p:cNvSpPr/>
          <p:nvPr/>
        </p:nvSpPr>
        <p:spPr>
          <a:xfrm flipH="1">
            <a:off x="7872588" y="1649942"/>
            <a:ext cx="1396999" cy="9319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677" y="8321"/>
                </a:moveTo>
                <a:cubicBezTo>
                  <a:pt x="17662" y="8321"/>
                  <a:pt x="17662" y="8321"/>
                  <a:pt x="17662" y="8321"/>
                </a:cubicBezTo>
                <a:cubicBezTo>
                  <a:pt x="17486" y="3672"/>
                  <a:pt x="15207" y="0"/>
                  <a:pt x="12412" y="0"/>
                </a:cubicBezTo>
                <a:cubicBezTo>
                  <a:pt x="9837" y="0"/>
                  <a:pt x="7692" y="3123"/>
                  <a:pt x="7240" y="7260"/>
                </a:cubicBezTo>
                <a:cubicBezTo>
                  <a:pt x="7184" y="7248"/>
                  <a:pt x="7120" y="7248"/>
                  <a:pt x="7064" y="7248"/>
                </a:cubicBezTo>
                <a:cubicBezTo>
                  <a:pt x="5144" y="7248"/>
                  <a:pt x="3521" y="9393"/>
                  <a:pt x="2992" y="12350"/>
                </a:cubicBezTo>
                <a:cubicBezTo>
                  <a:pt x="2914" y="12338"/>
                  <a:pt x="2830" y="12326"/>
                  <a:pt x="2745" y="12326"/>
                </a:cubicBezTo>
                <a:cubicBezTo>
                  <a:pt x="1228" y="12326"/>
                  <a:pt x="0" y="14400"/>
                  <a:pt x="0" y="16963"/>
                </a:cubicBezTo>
                <a:cubicBezTo>
                  <a:pt x="0" y="19526"/>
                  <a:pt x="1228" y="21600"/>
                  <a:pt x="2745" y="21600"/>
                </a:cubicBezTo>
                <a:cubicBezTo>
                  <a:pt x="17670" y="21600"/>
                  <a:pt x="17670" y="21600"/>
                  <a:pt x="17670" y="21600"/>
                </a:cubicBezTo>
                <a:cubicBezTo>
                  <a:pt x="19843" y="21600"/>
                  <a:pt x="21600" y="18632"/>
                  <a:pt x="21600" y="14960"/>
                </a:cubicBezTo>
                <a:cubicBezTo>
                  <a:pt x="21600" y="11301"/>
                  <a:pt x="19843" y="8321"/>
                  <a:pt x="17677" y="8321"/>
                </a:cubicBezTo>
                <a:close/>
                <a:moveTo>
                  <a:pt x="17677" y="8321"/>
                </a:moveTo>
                <a:cubicBezTo>
                  <a:pt x="17677" y="8321"/>
                  <a:pt x="17677" y="8321"/>
                  <a:pt x="17677" y="8321"/>
                </a:cubicBezTo>
              </a:path>
            </a:pathLst>
          </a:custGeom>
          <a:solidFill>
            <a:schemeClr val="bg1"/>
          </a:solidFill>
          <a:ln w="38100" cap="flat">
            <a:solidFill>
              <a:schemeClr val="tx1"/>
            </a:solidFill>
            <a:prstDash val="solid"/>
            <a:round/>
          </a:ln>
          <a:effectLst/>
        </p:spPr>
        <p:txBody>
          <a:bodyPr wrap="square" lIns="34289" tIns="34289" rIns="34289" bIns="34289" numCol="1" anchor="b">
            <a:noAutofit/>
          </a:bodyPr>
          <a:lstStyle/>
          <a:p>
            <a:pPr algn="ctr" defTabSz="514337">
              <a:defRPr/>
            </a:pPr>
            <a:endParaRPr sz="825" kern="0" dirty="0">
              <a:solidFill>
                <a:srgbClr val="00BCEB"/>
              </a:solidFill>
              <a:latin typeface="Montserrat" pitchFamily="2" charset="77"/>
              <a:ea typeface="CiscoSansTT ExtraLight" charset="0"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EFB33CD-FE27-7543-A26D-AC8D8FF71DDE}"/>
              </a:ext>
            </a:extLst>
          </p:cNvPr>
          <p:cNvSpPr txBox="1"/>
          <p:nvPr/>
        </p:nvSpPr>
        <p:spPr>
          <a:xfrm>
            <a:off x="7816715" y="2581894"/>
            <a:ext cx="1508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Generic Cloud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5363D078-2DA8-A74D-90BE-6ABBBB85E45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56539" y="3586775"/>
            <a:ext cx="1035492" cy="1035492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95C6579C-ED91-E248-AC37-FE747108D0E1}"/>
              </a:ext>
            </a:extLst>
          </p:cNvPr>
          <p:cNvSpPr txBox="1"/>
          <p:nvPr/>
        </p:nvSpPr>
        <p:spPr>
          <a:xfrm>
            <a:off x="1104446" y="4578203"/>
            <a:ext cx="9396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Security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66C160C8-640D-EE42-82E0-D7F64A60B97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97139" y="3788721"/>
            <a:ext cx="1408844" cy="75860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DCAB32C-27F1-114A-A6AA-8F10C037844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61086" y="3819596"/>
            <a:ext cx="937103" cy="758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05464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96F4EFC-D952-D945-B2BF-F09FD2B765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Service Elements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00B74C-7A56-BB4F-99C1-88111A2DC8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rgbClr val="359CDE"/>
                </a:solidFill>
                <a:latin typeface="Open Sans" charset="0"/>
                <a:ea typeface="Open Sans" charset="0"/>
                <a:cs typeface="Open Sans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/>
              <a:t>www.alkira.net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999857-BF9A-0F45-A599-E36CC52CA5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100" b="0" i="0" kern="1200">
                <a:solidFill>
                  <a:schemeClr val="tx1">
                    <a:tint val="7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 </a:t>
            </a:r>
            <a:fld id="{8937B3E2-840A-DB4A-84C2-53F842EB8A59}" type="slidenum">
              <a:rPr lang="en-US" sz="1200" smtClean="0">
                <a:solidFill>
                  <a:srgbClr val="7F7F7F"/>
                </a:solidFill>
              </a:rPr>
              <a:pPr/>
              <a:t>8</a:t>
            </a:fld>
            <a:endParaRPr lang="en-US" sz="1200" dirty="0">
              <a:solidFill>
                <a:srgbClr val="7F7F7F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6E7F9C2-AEC5-024A-8838-2179924AA125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75000"/>
          </a:blip>
          <a:stretch>
            <a:fillRect/>
          </a:stretch>
        </p:blipFill>
        <p:spPr>
          <a:xfrm>
            <a:off x="783578" y="3300506"/>
            <a:ext cx="1083874" cy="108387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599629F-D38C-BC4D-AB25-897858A386D3}"/>
              </a:ext>
            </a:extLst>
          </p:cNvPr>
          <p:cNvSpPr txBox="1"/>
          <p:nvPr/>
        </p:nvSpPr>
        <p:spPr>
          <a:xfrm>
            <a:off x="1016776" y="4233194"/>
            <a:ext cx="6174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User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FB47B8B-6518-3647-9AF7-CEB65172899E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75000"/>
          </a:blip>
          <a:stretch>
            <a:fillRect/>
          </a:stretch>
        </p:blipFill>
        <p:spPr>
          <a:xfrm>
            <a:off x="2774423" y="1364049"/>
            <a:ext cx="901700" cy="8509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347E6F1-0889-6848-AB3B-8C89F3101178}"/>
              </a:ext>
            </a:extLst>
          </p:cNvPr>
          <p:cNvSpPr txBox="1"/>
          <p:nvPr/>
        </p:nvSpPr>
        <p:spPr>
          <a:xfrm>
            <a:off x="2395112" y="2214949"/>
            <a:ext cx="16603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Cloud Exchange</a:t>
            </a:r>
          </a:p>
          <a:p>
            <a:pPr algn="ctr"/>
            <a:r>
              <a:rPr lang="en-US" dirty="0"/>
              <a:t>Point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C5D7FAF0-2B61-DE45-856C-CE3BC4E2E83E}"/>
              </a:ext>
            </a:extLst>
          </p:cNvPr>
          <p:cNvPicPr>
            <a:picLocks noChangeAspect="1"/>
          </p:cNvPicPr>
          <p:nvPr/>
        </p:nvPicPr>
        <p:blipFill>
          <a:blip r:embed="rId4">
            <a:grayscl/>
          </a:blip>
          <a:stretch>
            <a:fillRect/>
          </a:stretch>
        </p:blipFill>
        <p:spPr>
          <a:xfrm>
            <a:off x="4312348" y="1378577"/>
            <a:ext cx="1014273" cy="85090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E46D42C8-79AA-FF4A-8D5F-6160CE3D66CC}"/>
              </a:ext>
            </a:extLst>
          </p:cNvPr>
          <p:cNvSpPr txBox="1"/>
          <p:nvPr/>
        </p:nvSpPr>
        <p:spPr>
          <a:xfrm>
            <a:off x="4261236" y="2222354"/>
            <a:ext cx="12213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Cloud </a:t>
            </a:r>
          </a:p>
          <a:p>
            <a:pPr algn="ctr"/>
            <a:r>
              <a:rPr lang="en-US" dirty="0"/>
              <a:t>Operations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1EB30888-DE64-D64F-B2F0-A0EF14496E0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34580" b="21564"/>
          <a:stretch/>
        </p:blipFill>
        <p:spPr>
          <a:xfrm>
            <a:off x="4075554" y="3529471"/>
            <a:ext cx="1407042" cy="617076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D0EDF877-5B1F-EF4B-B1FB-71E190A228B2}"/>
              </a:ext>
            </a:extLst>
          </p:cNvPr>
          <p:cNvSpPr txBox="1"/>
          <p:nvPr/>
        </p:nvSpPr>
        <p:spPr>
          <a:xfrm>
            <a:off x="4300420" y="4183483"/>
            <a:ext cx="9573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Supplier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E4E3C5F4-1618-C248-822B-84F357D171C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82119" y="3300506"/>
            <a:ext cx="978768" cy="949589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90592425-9EE2-F145-B42E-7DA22B6F1D52}"/>
              </a:ext>
            </a:extLst>
          </p:cNvPr>
          <p:cNvSpPr txBox="1"/>
          <p:nvPr/>
        </p:nvSpPr>
        <p:spPr>
          <a:xfrm>
            <a:off x="2456250" y="4182953"/>
            <a:ext cx="10695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Remote</a:t>
            </a:r>
          </a:p>
          <a:p>
            <a:pPr algn="ctr"/>
            <a:r>
              <a:rPr lang="en-US" dirty="0"/>
              <a:t>VPN User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60AD17C7-1A90-A14E-AF18-D3BAADF012D1}"/>
              </a:ext>
            </a:extLst>
          </p:cNvPr>
          <p:cNvPicPr>
            <a:picLocks noChangeAspect="1"/>
          </p:cNvPicPr>
          <p:nvPr/>
        </p:nvPicPr>
        <p:blipFill>
          <a:blip r:embed="rId7">
            <a:grayscl/>
          </a:blip>
          <a:stretch>
            <a:fillRect/>
          </a:stretch>
        </p:blipFill>
        <p:spPr>
          <a:xfrm>
            <a:off x="6096000" y="3418080"/>
            <a:ext cx="731302" cy="731302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6F8E17C0-5EAF-A042-B393-E0D42EDBCDA6}"/>
              </a:ext>
            </a:extLst>
          </p:cNvPr>
          <p:cNvSpPr txBox="1"/>
          <p:nvPr/>
        </p:nvSpPr>
        <p:spPr>
          <a:xfrm>
            <a:off x="5847540" y="4182953"/>
            <a:ext cx="12282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Merger &amp;</a:t>
            </a:r>
          </a:p>
          <a:p>
            <a:pPr algn="ctr"/>
            <a:r>
              <a:rPr lang="en-US" dirty="0"/>
              <a:t>Acquisition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40352579-1B26-2648-A8B9-D8C475C709E3}"/>
              </a:ext>
            </a:extLst>
          </p:cNvPr>
          <p:cNvPicPr>
            <a:picLocks noChangeAspect="1"/>
          </p:cNvPicPr>
          <p:nvPr/>
        </p:nvPicPr>
        <p:blipFill>
          <a:blip r:embed="rId8">
            <a:biLevel thresh="75000"/>
          </a:blip>
          <a:stretch>
            <a:fillRect/>
          </a:stretch>
        </p:blipFill>
        <p:spPr>
          <a:xfrm>
            <a:off x="7665568" y="3429000"/>
            <a:ext cx="776669" cy="776669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748E247E-80EF-A845-911E-0BD29DDDDA48}"/>
              </a:ext>
            </a:extLst>
          </p:cNvPr>
          <p:cNvSpPr txBox="1"/>
          <p:nvPr/>
        </p:nvSpPr>
        <p:spPr>
          <a:xfrm>
            <a:off x="7606923" y="4187789"/>
            <a:ext cx="8922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Elastic</a:t>
            </a:r>
          </a:p>
          <a:p>
            <a:pPr algn="ctr"/>
            <a:r>
              <a:rPr lang="en-US" dirty="0"/>
              <a:t>Growth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48CA54BC-DDD2-F14C-96B4-48533AD85825}"/>
              </a:ext>
            </a:extLst>
          </p:cNvPr>
          <p:cNvSpPr txBox="1"/>
          <p:nvPr/>
        </p:nvSpPr>
        <p:spPr>
          <a:xfrm>
            <a:off x="655181" y="2214949"/>
            <a:ext cx="15926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Cloud Services </a:t>
            </a:r>
          </a:p>
          <a:p>
            <a:pPr algn="ctr"/>
            <a:r>
              <a:rPr lang="en-US" dirty="0"/>
              <a:t>Exchange</a:t>
            </a:r>
          </a:p>
        </p:txBody>
      </p:sp>
      <p:pic>
        <p:nvPicPr>
          <p:cNvPr id="112" name="Picture 111">
            <a:extLst>
              <a:ext uri="{FF2B5EF4-FFF2-40B4-BE49-F238E27FC236}">
                <a16:creationId xmlns:a16="http://schemas.microsoft.com/office/drawing/2014/main" id="{E7FA849D-0D55-3E4A-A40C-2E07796B1D7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46191" y="1285548"/>
            <a:ext cx="1016000" cy="990600"/>
          </a:xfrm>
          <a:prstGeom prst="rect">
            <a:avLst/>
          </a:prstGeom>
        </p:spPr>
      </p:pic>
      <p:pic>
        <p:nvPicPr>
          <p:cNvPr id="130" name="Picture 129">
            <a:extLst>
              <a:ext uri="{FF2B5EF4-FFF2-40B4-BE49-F238E27FC236}">
                <a16:creationId xmlns:a16="http://schemas.microsoft.com/office/drawing/2014/main" id="{7CBDC20B-AE98-2C43-819B-5787031A4D1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918446" y="3232147"/>
            <a:ext cx="1130300" cy="914400"/>
          </a:xfrm>
          <a:prstGeom prst="rect">
            <a:avLst/>
          </a:prstGeom>
        </p:spPr>
      </p:pic>
      <p:sp>
        <p:nvSpPr>
          <p:cNvPr id="131" name="TextBox 130">
            <a:extLst>
              <a:ext uri="{FF2B5EF4-FFF2-40B4-BE49-F238E27FC236}">
                <a16:creationId xmlns:a16="http://schemas.microsoft.com/office/drawing/2014/main" id="{0B8CFB42-F774-484D-9CB8-608CB1C94002}"/>
              </a:ext>
            </a:extLst>
          </p:cNvPr>
          <p:cNvSpPr txBox="1"/>
          <p:nvPr/>
        </p:nvSpPr>
        <p:spPr>
          <a:xfrm>
            <a:off x="8869487" y="4159680"/>
            <a:ext cx="12282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err="1"/>
              <a:t>MultiCloud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9553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D36671D-B107-EA4E-9DF8-A0590F2E0F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Miscellaneous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FCB8131-4F0D-384D-A3EC-E34BCAFA3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rgbClr val="359CDE"/>
                </a:solidFill>
                <a:latin typeface="Open Sans" charset="0"/>
                <a:ea typeface="Open Sans" charset="0"/>
                <a:cs typeface="Open Sans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/>
              <a:t>www.alkira.net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DAB30C9-B8F3-9D4D-8C95-52F00DCAD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100" b="0" i="0" kern="1200">
                <a:solidFill>
                  <a:schemeClr val="tx1">
                    <a:tint val="75000"/>
                  </a:schemeClr>
                </a:solidFill>
                <a:latin typeface="Open Sans" charset="0"/>
                <a:ea typeface="Open Sans" charset="0"/>
                <a:cs typeface="Open Sans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 </a:t>
            </a:r>
            <a:fld id="{8937B3E2-840A-DB4A-84C2-53F842EB8A59}" type="slidenum">
              <a:rPr lang="en-US" sz="1200" smtClean="0">
                <a:solidFill>
                  <a:srgbClr val="7F7F7F"/>
                </a:solidFill>
              </a:rPr>
              <a:pPr/>
              <a:t>9</a:t>
            </a:fld>
            <a:endParaRPr lang="en-US" sz="1200" dirty="0">
              <a:solidFill>
                <a:srgbClr val="7F7F7F"/>
              </a:solidFill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6DB1799-C053-674E-B081-BDEDAD2D8B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5247" y="1618243"/>
            <a:ext cx="731302" cy="73130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7A3FBEF-E601-0D4C-BD98-BBB56C8166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38649" y="1603518"/>
            <a:ext cx="731302" cy="73130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BF6DFA4-06FD-5340-9BB9-2C4AE1ABD710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75000"/>
          </a:blip>
          <a:stretch>
            <a:fillRect/>
          </a:stretch>
        </p:blipFill>
        <p:spPr>
          <a:xfrm>
            <a:off x="8326928" y="1587892"/>
            <a:ext cx="731302" cy="73130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E80F5C73-9601-484D-A216-4A2F9B8DF175}"/>
              </a:ext>
            </a:extLst>
          </p:cNvPr>
          <p:cNvPicPr>
            <a:picLocks noChangeAspect="1"/>
          </p:cNvPicPr>
          <p:nvPr/>
        </p:nvPicPr>
        <p:blipFill>
          <a:blip r:embed="rId5">
            <a:biLevel thresh="75000"/>
          </a:blip>
          <a:stretch>
            <a:fillRect/>
          </a:stretch>
        </p:blipFill>
        <p:spPr>
          <a:xfrm>
            <a:off x="4890854" y="1642021"/>
            <a:ext cx="742599" cy="74259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36CA4E7-12A1-534C-A0A6-11B1DA2AFE52}"/>
              </a:ext>
            </a:extLst>
          </p:cNvPr>
          <p:cNvPicPr>
            <a:picLocks noChangeAspect="1"/>
          </p:cNvPicPr>
          <p:nvPr/>
        </p:nvPicPr>
        <p:blipFill>
          <a:blip r:embed="rId6">
            <a:biLevel thresh="75000"/>
          </a:blip>
          <a:stretch>
            <a:fillRect/>
          </a:stretch>
        </p:blipFill>
        <p:spPr>
          <a:xfrm>
            <a:off x="3273365" y="1535265"/>
            <a:ext cx="412789" cy="82557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14DD435A-3205-2F41-8D91-4B7E8E5C163F}"/>
              </a:ext>
            </a:extLst>
          </p:cNvPr>
          <p:cNvPicPr>
            <a:picLocks noChangeAspect="1"/>
          </p:cNvPicPr>
          <p:nvPr/>
        </p:nvPicPr>
        <p:blipFill>
          <a:blip r:embed="rId7">
            <a:biLevel thresh="75000"/>
          </a:blip>
          <a:stretch>
            <a:fillRect/>
          </a:stretch>
        </p:blipFill>
        <p:spPr>
          <a:xfrm>
            <a:off x="1461122" y="1504914"/>
            <a:ext cx="792003" cy="792003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1FD39B0C-8367-EE4F-BDAC-C42B99C5D507}"/>
              </a:ext>
            </a:extLst>
          </p:cNvPr>
          <p:cNvSpPr txBox="1"/>
          <p:nvPr/>
        </p:nvSpPr>
        <p:spPr>
          <a:xfrm>
            <a:off x="1110493" y="2330491"/>
            <a:ext cx="12213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Complex</a:t>
            </a:r>
          </a:p>
          <a:p>
            <a:pPr algn="ctr"/>
            <a:r>
              <a:rPr lang="en-US" dirty="0"/>
              <a:t>Operations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AE94ECC-89EE-394E-B587-E692B28C3EE3}"/>
              </a:ext>
            </a:extLst>
          </p:cNvPr>
          <p:cNvSpPr txBox="1"/>
          <p:nvPr/>
        </p:nvSpPr>
        <p:spPr>
          <a:xfrm>
            <a:off x="3173425" y="2360841"/>
            <a:ext cx="6126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High</a:t>
            </a:r>
          </a:p>
          <a:p>
            <a:pPr algn="ctr"/>
            <a:r>
              <a:rPr lang="en-US" dirty="0"/>
              <a:t>Cost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54AA11F-5838-5A4C-BCFF-07E6160A62A4}"/>
              </a:ext>
            </a:extLst>
          </p:cNvPr>
          <p:cNvSpPr txBox="1"/>
          <p:nvPr/>
        </p:nvSpPr>
        <p:spPr>
          <a:xfrm>
            <a:off x="4627664" y="2384619"/>
            <a:ext cx="12202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Unplanned</a:t>
            </a:r>
          </a:p>
          <a:p>
            <a:pPr algn="ctr"/>
            <a:r>
              <a:rPr lang="en-US" dirty="0"/>
              <a:t>Downtime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ACE0FC2-92B1-7747-BC4F-8C8C7E6CB537}"/>
              </a:ext>
            </a:extLst>
          </p:cNvPr>
          <p:cNvSpPr txBox="1"/>
          <p:nvPr/>
        </p:nvSpPr>
        <p:spPr>
          <a:xfrm>
            <a:off x="6606037" y="2383117"/>
            <a:ext cx="8497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Data</a:t>
            </a:r>
          </a:p>
          <a:p>
            <a:pPr algn="ctr"/>
            <a:r>
              <a:rPr lang="en-US" dirty="0"/>
              <a:t>Privacy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1FEFF61-BEB9-0D4B-B401-D5C2CC708B9A}"/>
              </a:ext>
            </a:extLst>
          </p:cNvPr>
          <p:cNvSpPr txBox="1"/>
          <p:nvPr/>
        </p:nvSpPr>
        <p:spPr>
          <a:xfrm>
            <a:off x="8205907" y="2383117"/>
            <a:ext cx="9733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Limited</a:t>
            </a:r>
          </a:p>
          <a:p>
            <a:pPr algn="ctr"/>
            <a:r>
              <a:rPr lang="en-US" dirty="0"/>
              <a:t>Visibility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B7BCBA1-8F87-504B-BC94-3BE80E011B9C}"/>
              </a:ext>
            </a:extLst>
          </p:cNvPr>
          <p:cNvSpPr txBox="1"/>
          <p:nvPr/>
        </p:nvSpPr>
        <p:spPr>
          <a:xfrm>
            <a:off x="9934461" y="2371758"/>
            <a:ext cx="9396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Limited</a:t>
            </a:r>
          </a:p>
          <a:p>
            <a:pPr algn="ctr"/>
            <a:r>
              <a:rPr lang="en-US" dirty="0"/>
              <a:t>Security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42712C8-ED22-8942-B02B-1946FDF6655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95349" y="3333871"/>
            <a:ext cx="3590925" cy="1706886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C1CC5FB4-BBA9-D943-8769-2C638D1FC7A7}"/>
              </a:ext>
            </a:extLst>
          </p:cNvPr>
          <p:cNvSpPr txBox="1"/>
          <p:nvPr/>
        </p:nvSpPr>
        <p:spPr>
          <a:xfrm>
            <a:off x="2053460" y="5029920"/>
            <a:ext cx="12747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Map of the</a:t>
            </a:r>
          </a:p>
          <a:p>
            <a:pPr algn="ctr"/>
            <a:r>
              <a:rPr lang="en-US" dirty="0"/>
              <a:t>World</a:t>
            </a:r>
          </a:p>
        </p:txBody>
      </p:sp>
    </p:spTree>
    <p:extLst>
      <p:ext uri="{BB962C8B-B14F-4D97-AF65-F5344CB8AC3E}">
        <p14:creationId xmlns:p14="http://schemas.microsoft.com/office/powerpoint/2010/main" val="39784153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Alkira">
      <a:dk1>
        <a:srgbClr val="162430"/>
      </a:dk1>
      <a:lt1>
        <a:srgbClr val="FFFFFF"/>
      </a:lt1>
      <a:dk2>
        <a:srgbClr val="006DF0"/>
      </a:dk2>
      <a:lt2>
        <a:srgbClr val="FFFFFF"/>
      </a:lt2>
      <a:accent1>
        <a:srgbClr val="FF7C01"/>
      </a:accent1>
      <a:accent2>
        <a:srgbClr val="004CFF"/>
      </a:accent2>
      <a:accent3>
        <a:srgbClr val="00A4FF"/>
      </a:accent3>
      <a:accent4>
        <a:srgbClr val="506DF0"/>
      </a:accent4>
      <a:accent5>
        <a:srgbClr val="FF5300"/>
      </a:accent5>
      <a:accent6>
        <a:srgbClr val="FAB200"/>
      </a:accent6>
      <a:hlink>
        <a:srgbClr val="006DF0"/>
      </a:hlink>
      <a:folHlink>
        <a:srgbClr val="FF9901"/>
      </a:folHlink>
    </a:clrScheme>
    <a:fontScheme name="Custom 1">
      <a:majorFont>
        <a:latin typeface="Poppins ExtraBold"/>
        <a:ea typeface=""/>
        <a:cs typeface=""/>
      </a:majorFont>
      <a:minorFont>
        <a:latin typeface="Robo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1858</TotalTime>
  <Words>322</Words>
  <Application>Microsoft Macintosh PowerPoint</Application>
  <PresentationFormat>Widescreen</PresentationFormat>
  <Paragraphs>150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8" baseType="lpstr">
      <vt:lpstr>Poppins SemiBold</vt:lpstr>
      <vt:lpstr>Roboto</vt:lpstr>
      <vt:lpstr>Poppins</vt:lpstr>
      <vt:lpstr>Montserrat</vt:lpstr>
      <vt:lpstr>Poppins ExtraBold</vt:lpstr>
      <vt:lpstr>Calibri</vt:lpstr>
      <vt:lpstr>Open Sans</vt:lpstr>
      <vt:lpstr>Arial</vt:lpstr>
      <vt:lpstr>Office Theme</vt:lpstr>
      <vt:lpstr>Icons</vt:lpstr>
      <vt:lpstr>Icons</vt:lpstr>
      <vt:lpstr>Icons</vt:lpstr>
      <vt:lpstr>Solution Icons</vt:lpstr>
      <vt:lpstr>Non-Transparent</vt:lpstr>
      <vt:lpstr>Infrastructure</vt:lpstr>
      <vt:lpstr>Infrastructure</vt:lpstr>
      <vt:lpstr>Service Elements</vt:lpstr>
      <vt:lpstr>Miscellaneous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Hussain A. Zaheer</dc:creator>
  <cp:lastModifiedBy>David Klebanov</cp:lastModifiedBy>
  <cp:revision>65</cp:revision>
  <dcterms:created xsi:type="dcterms:W3CDTF">2020-02-04T08:51:13Z</dcterms:created>
  <dcterms:modified xsi:type="dcterms:W3CDTF">2021-04-20T17:43:06Z</dcterms:modified>
</cp:coreProperties>
</file>